
<file path=[Content_Types].xml><?xml version="1.0" encoding="utf-8"?>
<Types xmlns="http://schemas.openxmlformats.org/package/2006/content-types">
  <Default Extension="bin" ContentType="application/vnd.openxmlformats-officedocument.oleObject"/>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Lst>
  <p:notesMasterIdLst>
    <p:notesMasterId r:id="rId32"/>
  </p:notesMasterIdLst>
  <p:sldIdLst>
    <p:sldId id="256" r:id="rId2"/>
    <p:sldId id="1105" r:id="rId3"/>
    <p:sldId id="1216" r:id="rId4"/>
    <p:sldId id="1219" r:id="rId5"/>
    <p:sldId id="1222" r:id="rId6"/>
    <p:sldId id="1217" r:id="rId7"/>
    <p:sldId id="1218" r:id="rId8"/>
    <p:sldId id="1220" r:id="rId9"/>
    <p:sldId id="1221" r:id="rId10"/>
    <p:sldId id="1212" r:id="rId11"/>
    <p:sldId id="1181" r:id="rId12"/>
    <p:sldId id="1215" r:id="rId13"/>
    <p:sldId id="1214" r:id="rId14"/>
    <p:sldId id="1193" r:id="rId15"/>
    <p:sldId id="1225" r:id="rId16"/>
    <p:sldId id="1195" r:id="rId17"/>
    <p:sldId id="1211" r:id="rId18"/>
    <p:sldId id="1199" r:id="rId19"/>
    <p:sldId id="1200" r:id="rId20"/>
    <p:sldId id="1213" r:id="rId21"/>
    <p:sldId id="1202" r:id="rId22"/>
    <p:sldId id="1209" r:id="rId23"/>
    <p:sldId id="1208" r:id="rId24"/>
    <p:sldId id="1201" r:id="rId25"/>
    <p:sldId id="1203" r:id="rId26"/>
    <p:sldId id="1204" r:id="rId27"/>
    <p:sldId id="1205" r:id="rId28"/>
    <p:sldId id="1206" r:id="rId29"/>
    <p:sldId id="1197" r:id="rId30"/>
    <p:sldId id="122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b Poore" initials="JP" lastIdx="4" clrIdx="0">
    <p:extLst>
      <p:ext uri="{19B8F6BF-5375-455C-9EA6-DF929625EA0E}">
        <p15:presenceInfo xmlns:p15="http://schemas.microsoft.com/office/powerpoint/2012/main" userId="Jacob Poo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D69"/>
    <a:srgbClr val="F3B242"/>
    <a:srgbClr val="392C1F"/>
    <a:srgbClr val="F3B01C"/>
    <a:srgbClr val="55437F"/>
    <a:srgbClr val="00437C"/>
    <a:srgbClr val="006472"/>
    <a:srgbClr val="93A134"/>
    <a:srgbClr val="D15420"/>
    <a:srgbClr val="00A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7"/>
    <p:restoredTop sz="75906" autoAdjust="0"/>
  </p:normalViewPr>
  <p:slideViewPr>
    <p:cSldViewPr snapToGrid="0" snapToObjects="1">
      <p:cViewPr>
        <p:scale>
          <a:sx n="100" d="100"/>
          <a:sy n="100" d="100"/>
        </p:scale>
        <p:origin x="882"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[Final Sector Profiles Dataset.xlsx]Occupations Summaries!PivotTable2</c:name>
    <c:fmtId val="-1"/>
  </c:pivotSource>
  <c:chart>
    <c:autoTitleDeleted val="1"/>
    <c:pivotFmts>
      <c:pivotFmt>
        <c:idx val="0"/>
        <c:spPr>
          <a:solidFill>
            <a:srgbClr val="D1542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D15420"/>
          </a:solidFill>
          <a:ln w="3175">
            <a:solidFill>
              <a:schemeClr val="bg1">
                <a:lumMod val="50000"/>
              </a:schemeClr>
            </a:solidFill>
          </a:ln>
          <a:effectLst/>
        </c:spPr>
        <c:dLbl>
          <c:idx val="0"/>
          <c:layout>
            <c:manualLayout>
              <c:x val="1.7857142857142783E-2"/>
              <c:y val="-1.696707421083459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rgbClr val="D15420"/>
          </a:solidFill>
          <a:ln w="3175">
            <a:solidFill>
              <a:schemeClr val="bg1">
                <a:lumMod val="50000"/>
              </a:schemeClr>
            </a:solidFill>
          </a:ln>
          <a:effectLst/>
        </c:spPr>
        <c:dLbl>
          <c:idx val="0"/>
          <c:layout>
            <c:manualLayout>
              <c:x val="1.4306649168853821E-2"/>
              <c:y val="-2.6684260757296865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rgbClr val="D15420"/>
          </a:solidFill>
          <a:ln w="3175">
            <a:solidFill>
              <a:schemeClr val="bg1">
                <a:lumMod val="50000"/>
              </a:schemeClr>
            </a:solidFill>
          </a:ln>
          <a:effectLst/>
        </c:spPr>
        <c:dLbl>
          <c:idx val="0"/>
          <c:layout>
            <c:manualLayout>
              <c:x val="4.1588687876897481E-3"/>
              <c:y val="-2.4542240083491047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D15420"/>
          </a:solidFill>
          <a:ln w="3175">
            <a:solidFill>
              <a:schemeClr val="bg1">
                <a:lumMod val="50000"/>
              </a:schemeClr>
            </a:solidFill>
          </a:ln>
          <a:effectLst/>
        </c:spPr>
        <c:dLbl>
          <c:idx val="0"/>
          <c:layout>
            <c:manualLayout>
              <c:x val="4.3869516310461192E-4"/>
              <c:y val="-2.712122468734803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D15420"/>
          </a:solidFill>
          <a:ln w="3175">
            <a:solidFill>
              <a:schemeClr val="bg1">
                <a:lumMod val="50000"/>
              </a:schemeClr>
            </a:solidFill>
          </a:ln>
          <a:effectLst/>
        </c:spPr>
        <c:dLbl>
          <c:idx val="0"/>
          <c:layout>
            <c:manualLayout>
              <c:x val="6.4247973370140958E-3"/>
              <c:y val="-2.1474411395904888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D15420"/>
          </a:solidFill>
          <a:ln w="3175">
            <a:solidFill>
              <a:schemeClr val="bg1">
                <a:lumMod val="50000"/>
              </a:schemeClr>
            </a:solidFill>
          </a:ln>
          <a:effectLst/>
        </c:spPr>
        <c:dLbl>
          <c:idx val="0"/>
          <c:layout>
            <c:manualLayout>
              <c:x val="1.842902824919803E-2"/>
              <c:y val="-2.410258806669942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D15420"/>
          </a:solidFill>
          <a:ln w="3175">
            <a:solidFill>
              <a:schemeClr val="bg1">
                <a:lumMod val="50000"/>
              </a:schemeClr>
            </a:solidFill>
          </a:ln>
          <a:effectLst/>
        </c:spPr>
        <c:dLbl>
          <c:idx val="0"/>
          <c:layout>
            <c:manualLayout>
              <c:x val="-1.4550096466308564E-16"/>
              <c:y val="-2.4219378477995466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D15420"/>
          </a:solidFill>
          <a:ln w="3175">
            <a:solidFill>
              <a:schemeClr val="bg1">
                <a:lumMod val="50000"/>
              </a:schemeClr>
            </a:solidFill>
          </a:ln>
          <a:effectLst/>
        </c:spPr>
        <c:dLbl>
          <c:idx val="0"/>
          <c:layout>
            <c:manualLayout>
              <c:x val="9.27839634851149E-3"/>
              <c:y val="-1.359035009736689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bg1">
              <a:lumMod val="50000"/>
            </a:schemeClr>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bg1">
              <a:lumMod val="50000"/>
            </a:schemeClr>
          </a:solidFill>
          <a:ln w="3175">
            <a:solidFill>
              <a:schemeClr val="bg1">
                <a:lumMod val="50000"/>
              </a:schemeClr>
            </a:solidFill>
          </a:ln>
          <a:effectLst/>
        </c:spPr>
        <c:dLbl>
          <c:idx val="0"/>
          <c:layout>
            <c:manualLayout>
              <c:x val="4.5775555348157825E-2"/>
              <c:y val="2.1761801288192092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98</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11"/>
        <c:spPr>
          <a:solidFill>
            <a:schemeClr val="bg1">
              <a:lumMod val="50000"/>
            </a:schemeClr>
          </a:solidFill>
          <a:ln w="3175">
            <a:solidFill>
              <a:schemeClr val="bg1">
                <a:lumMod val="50000"/>
              </a:schemeClr>
            </a:solidFill>
          </a:ln>
          <a:effectLst/>
        </c:spPr>
        <c:dLbl>
          <c:idx val="0"/>
          <c:layout>
            <c:manualLayout>
              <c:x val="5.0570862048357416E-2"/>
              <c:y val="1.478948106264165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bg1">
              <a:lumMod val="50000"/>
            </a:schemeClr>
          </a:solidFill>
          <a:ln w="3175">
            <a:solidFill>
              <a:schemeClr val="bg1">
                <a:lumMod val="50000"/>
              </a:schemeClr>
            </a:solidFill>
          </a:ln>
          <a:effectLst/>
        </c:spPr>
        <c:dLbl>
          <c:idx val="0"/>
          <c:layout>
            <c:manualLayout>
              <c:x val="7.7185657469672111E-2"/>
              <c:y val="1.2185448258136873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423</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13"/>
        <c:spPr>
          <a:solidFill>
            <a:schemeClr val="bg1">
              <a:lumMod val="50000"/>
            </a:schemeClr>
          </a:solidFill>
          <a:ln w="3175">
            <a:solidFill>
              <a:schemeClr val="bg1">
                <a:lumMod val="50000"/>
              </a:schemeClr>
            </a:solidFill>
          </a:ln>
          <a:effectLst/>
        </c:spPr>
        <c:dLbl>
          <c:idx val="0"/>
          <c:layout>
            <c:manualLayout>
              <c:x val="0.10851798547015677"/>
              <c:y val="1.5119317429534958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452</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14"/>
        <c:spPr>
          <a:solidFill>
            <a:schemeClr val="bg1">
              <a:lumMod val="50000"/>
            </a:schemeClr>
          </a:solidFill>
          <a:ln w="3175">
            <a:solidFill>
              <a:schemeClr val="bg1">
                <a:lumMod val="50000"/>
              </a:schemeClr>
            </a:solidFill>
          </a:ln>
          <a:effectLst/>
        </c:spPr>
        <c:dLbl>
          <c:idx val="0"/>
          <c:layout>
            <c:manualLayout>
              <c:x val="0.14881840643282035"/>
              <c:y val="2.133772595932926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bg1">
              <a:lumMod val="50000"/>
            </a:schemeClr>
          </a:solidFill>
          <a:ln w="3175">
            <a:solidFill>
              <a:schemeClr val="bg1">
                <a:lumMod val="50000"/>
              </a:schemeClr>
            </a:solidFill>
          </a:ln>
          <a:effectLst/>
        </c:spPr>
        <c:dLbl>
          <c:idx val="0"/>
          <c:layout>
            <c:manualLayout>
              <c:x val="0.21859423685576412"/>
              <c:y val="2.0799551391387602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bg1">
              <a:lumMod val="50000"/>
            </a:schemeClr>
          </a:solidFill>
          <a:ln w="3175">
            <a:solidFill>
              <a:schemeClr val="bg1">
                <a:lumMod val="50000"/>
              </a:schemeClr>
            </a:solidFill>
          </a:ln>
          <a:effectLst/>
        </c:spPr>
        <c:dLbl>
          <c:idx val="0"/>
          <c:layout>
            <c:manualLayout>
              <c:x val="0.2417872984217585"/>
              <c:y val="1.0474543797752284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bg1">
              <a:lumMod val="50000"/>
            </a:schemeClr>
          </a:solidFill>
          <a:ln w="3175">
            <a:solidFill>
              <a:schemeClr val="bg1">
                <a:lumMod val="50000"/>
              </a:schemeClr>
            </a:solidFill>
          </a:ln>
          <a:effectLst/>
        </c:spPr>
        <c:dLbl>
          <c:idx val="0"/>
          <c:layout>
            <c:manualLayout>
              <c:x val="0.29560486161937183"/>
              <c:y val="2.776914569655054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C00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FFC000"/>
          </a:solidFill>
          <a:ln w="3175">
            <a:solidFill>
              <a:schemeClr val="bg1">
                <a:lumMod val="50000"/>
              </a:schemeClr>
            </a:solidFill>
          </a:ln>
          <a:effectLst/>
        </c:spPr>
        <c:dLbl>
          <c:idx val="0"/>
          <c:layout>
            <c:manualLayout>
              <c:x val="8.145621540092926E-2"/>
              <c:y val="3.9711391922783845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FFC000"/>
          </a:solidFill>
          <a:ln w="3175">
            <a:solidFill>
              <a:schemeClr val="bg1">
                <a:lumMod val="50000"/>
              </a:schemeClr>
            </a:solidFill>
          </a:ln>
          <a:effectLst/>
        </c:spPr>
        <c:dLbl>
          <c:idx val="0"/>
          <c:layout>
            <c:manualLayout>
              <c:x val="9.5418367463892345E-2"/>
              <c:y val="-1.3531858220986563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C000"/>
          </a:solidFill>
          <a:ln w="3175">
            <a:solidFill>
              <a:schemeClr val="bg1">
                <a:lumMod val="50000"/>
              </a:schemeClr>
            </a:solidFill>
          </a:ln>
          <a:effectLst/>
        </c:spPr>
        <c:dLbl>
          <c:idx val="0"/>
          <c:layout>
            <c:manualLayout>
              <c:x val="0.11132527819217077"/>
              <c:y val="-1.1336095588857844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FFC000"/>
          </a:solidFill>
          <a:ln w="3175">
            <a:solidFill>
              <a:schemeClr val="bg1">
                <a:lumMod val="50000"/>
              </a:schemeClr>
            </a:solidFill>
          </a:ln>
          <a:effectLst/>
        </c:spPr>
        <c:dLbl>
          <c:idx val="0"/>
          <c:layout>
            <c:manualLayout>
              <c:x val="0.14677974205189417"/>
              <c:y val="-1.0031387026176624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rgbClr val="FFC000"/>
          </a:solidFill>
          <a:ln w="3175">
            <a:solidFill>
              <a:schemeClr val="bg1">
                <a:lumMod val="50000"/>
              </a:schemeClr>
            </a:solidFill>
          </a:ln>
          <a:effectLst/>
        </c:spPr>
        <c:dLbl>
          <c:idx val="0"/>
          <c:layout>
            <c:manualLayout>
              <c:x val="0.14910101302839329"/>
              <c:y val="-3.0713334423701486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FFC000"/>
          </a:solidFill>
          <a:ln w="3175">
            <a:solidFill>
              <a:schemeClr val="bg1">
                <a:lumMod val="50000"/>
              </a:schemeClr>
            </a:solidFill>
          </a:ln>
          <a:effectLst/>
        </c:spPr>
        <c:dLbl>
          <c:idx val="0"/>
          <c:layout>
            <c:manualLayout>
              <c:x val="0.18990573776531208"/>
              <c:y val="-1.8345444208198464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FFC000"/>
          </a:solidFill>
          <a:ln w="3175">
            <a:solidFill>
              <a:schemeClr val="bg1">
                <a:lumMod val="50000"/>
              </a:schemeClr>
            </a:solidFill>
          </a:ln>
          <a:effectLst/>
        </c:spPr>
        <c:dLbl>
          <c:idx val="0"/>
          <c:layout>
            <c:manualLayout>
              <c:x val="0.27337914638399441"/>
              <c:y val="-3.449846959041099E-3"/>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r>
                  <a:rPr lang="en-US"/>
                  <a:t>338</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26"/>
        <c:spPr>
          <a:solidFill>
            <a:srgbClr val="FFC000"/>
          </a:solidFill>
          <a:ln w="3175">
            <a:solidFill>
              <a:schemeClr val="bg1">
                <a:lumMod val="50000"/>
              </a:schemeClr>
            </a:solidFill>
          </a:ln>
          <a:effectLst/>
        </c:spPr>
        <c:dLbl>
          <c:idx val="0"/>
          <c:layout>
            <c:manualLayout>
              <c:x val="0.2096444822126492"/>
              <c:y val="3.3602810034502363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7"/>
        <c:spPr>
          <a:solidFill>
            <a:srgbClr val="D1542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8"/>
        <c:spPr>
          <a:solidFill>
            <a:srgbClr val="D15420"/>
          </a:solidFill>
          <a:ln w="3175">
            <a:solidFill>
              <a:schemeClr val="bg1">
                <a:lumMod val="50000"/>
              </a:schemeClr>
            </a:solidFill>
          </a:ln>
          <a:effectLst/>
        </c:spPr>
        <c:dLbl>
          <c:idx val="0"/>
          <c:layout>
            <c:manualLayout>
              <c:x val="1.7857142857142783E-2"/>
              <c:y val="-1.696707421083459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9"/>
        <c:spPr>
          <a:solidFill>
            <a:srgbClr val="D15420"/>
          </a:solidFill>
          <a:ln w="3175">
            <a:solidFill>
              <a:schemeClr val="bg1">
                <a:lumMod val="50000"/>
              </a:schemeClr>
            </a:solidFill>
          </a:ln>
          <a:effectLst/>
        </c:spPr>
        <c:dLbl>
          <c:idx val="0"/>
          <c:layout>
            <c:manualLayout>
              <c:x val="1.4306649168853821E-2"/>
              <c:y val="-2.6684260757296865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0"/>
        <c:spPr>
          <a:solidFill>
            <a:srgbClr val="D15420"/>
          </a:solidFill>
          <a:ln w="3175">
            <a:solidFill>
              <a:schemeClr val="bg1">
                <a:lumMod val="50000"/>
              </a:schemeClr>
            </a:solidFill>
          </a:ln>
          <a:effectLst/>
        </c:spPr>
        <c:dLbl>
          <c:idx val="0"/>
          <c:layout>
            <c:manualLayout>
              <c:x val="4.1588687876897481E-3"/>
              <c:y val="-2.4542240083491047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1"/>
        <c:spPr>
          <a:solidFill>
            <a:srgbClr val="D15420"/>
          </a:solidFill>
          <a:ln w="3175">
            <a:solidFill>
              <a:schemeClr val="bg1">
                <a:lumMod val="50000"/>
              </a:schemeClr>
            </a:solidFill>
          </a:ln>
          <a:effectLst/>
        </c:spPr>
        <c:dLbl>
          <c:idx val="0"/>
          <c:layout>
            <c:manualLayout>
              <c:x val="4.3869516310461192E-4"/>
              <c:y val="-2.712122468734803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2"/>
        <c:spPr>
          <a:solidFill>
            <a:srgbClr val="D15420"/>
          </a:solidFill>
          <a:ln w="3175">
            <a:solidFill>
              <a:schemeClr val="bg1">
                <a:lumMod val="50000"/>
              </a:schemeClr>
            </a:solidFill>
          </a:ln>
          <a:effectLst/>
        </c:spPr>
        <c:dLbl>
          <c:idx val="0"/>
          <c:layout>
            <c:manualLayout>
              <c:x val="6.4247973370140958E-3"/>
              <c:y val="-2.1474411395904888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3"/>
        <c:spPr>
          <a:solidFill>
            <a:srgbClr val="D15420"/>
          </a:solidFill>
          <a:ln w="3175">
            <a:solidFill>
              <a:schemeClr val="bg1">
                <a:lumMod val="50000"/>
              </a:schemeClr>
            </a:solidFill>
          </a:ln>
          <a:effectLst/>
        </c:spPr>
        <c:dLbl>
          <c:idx val="0"/>
          <c:layout>
            <c:manualLayout>
              <c:x val="1.842902824919803E-2"/>
              <c:y val="-2.410258806669942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4"/>
        <c:spPr>
          <a:solidFill>
            <a:srgbClr val="D15420"/>
          </a:solidFill>
          <a:ln w="3175">
            <a:solidFill>
              <a:schemeClr val="bg1">
                <a:lumMod val="50000"/>
              </a:schemeClr>
            </a:solidFill>
          </a:ln>
          <a:effectLst/>
        </c:spPr>
        <c:dLbl>
          <c:idx val="0"/>
          <c:layout>
            <c:manualLayout>
              <c:x val="-1.4550096466308564E-16"/>
              <c:y val="-2.4219378477995466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5"/>
        <c:spPr>
          <a:solidFill>
            <a:srgbClr val="D15420"/>
          </a:solidFill>
          <a:ln w="3175">
            <a:solidFill>
              <a:schemeClr val="bg1">
                <a:lumMod val="50000"/>
              </a:schemeClr>
            </a:solidFill>
          </a:ln>
          <a:effectLst/>
        </c:spPr>
        <c:dLbl>
          <c:idx val="0"/>
          <c:layout>
            <c:manualLayout>
              <c:x val="9.27839634851149E-3"/>
              <c:y val="-1.359035009736689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bg1">
              <a:lumMod val="50000"/>
            </a:schemeClr>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Lst>
        </c:dLbl>
      </c:pivotFmt>
      <c:pivotFmt>
        <c:idx val="37"/>
        <c:spPr>
          <a:solidFill>
            <a:schemeClr val="bg1">
              <a:lumMod val="50000"/>
            </a:schemeClr>
          </a:solidFill>
          <a:ln w="3175">
            <a:solidFill>
              <a:schemeClr val="bg1">
                <a:lumMod val="50000"/>
              </a:schemeClr>
            </a:solidFill>
          </a:ln>
          <a:effectLst/>
        </c:spPr>
        <c:dLbl>
          <c:idx val="0"/>
          <c:layout>
            <c:manualLayout>
              <c:x val="4.5775555348157825E-2"/>
              <c:y val="2.1761801288192092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98</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38"/>
        <c:spPr>
          <a:solidFill>
            <a:schemeClr val="bg1">
              <a:lumMod val="50000"/>
            </a:schemeClr>
          </a:solidFill>
          <a:ln w="3175">
            <a:solidFill>
              <a:schemeClr val="bg1">
                <a:lumMod val="50000"/>
              </a:schemeClr>
            </a:solidFill>
          </a:ln>
          <a:effectLst/>
        </c:spPr>
        <c:dLbl>
          <c:idx val="0"/>
          <c:layout>
            <c:manualLayout>
              <c:x val="5.0570862048357416E-2"/>
              <c:y val="1.478948106264165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9"/>
        <c:spPr>
          <a:solidFill>
            <a:schemeClr val="bg1">
              <a:lumMod val="50000"/>
            </a:schemeClr>
          </a:solidFill>
          <a:ln w="3175">
            <a:solidFill>
              <a:schemeClr val="bg1">
                <a:lumMod val="50000"/>
              </a:schemeClr>
            </a:solidFill>
          </a:ln>
          <a:effectLst/>
        </c:spPr>
        <c:dLbl>
          <c:idx val="0"/>
          <c:layout>
            <c:manualLayout>
              <c:x val="7.7185657469672111E-2"/>
              <c:y val="1.2185448258136873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423</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40"/>
        <c:spPr>
          <a:solidFill>
            <a:schemeClr val="bg1">
              <a:lumMod val="50000"/>
            </a:schemeClr>
          </a:solidFill>
          <a:ln w="3175">
            <a:solidFill>
              <a:schemeClr val="bg1">
                <a:lumMod val="50000"/>
              </a:schemeClr>
            </a:solidFill>
          </a:ln>
          <a:effectLst/>
        </c:spPr>
        <c:dLbl>
          <c:idx val="0"/>
          <c:layout>
            <c:manualLayout>
              <c:x val="0.10851798547015677"/>
              <c:y val="1.5119317429534958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452</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41"/>
        <c:spPr>
          <a:solidFill>
            <a:schemeClr val="bg1">
              <a:lumMod val="50000"/>
            </a:schemeClr>
          </a:solidFill>
          <a:ln w="3175">
            <a:solidFill>
              <a:schemeClr val="bg1">
                <a:lumMod val="50000"/>
              </a:schemeClr>
            </a:solidFill>
          </a:ln>
          <a:effectLst/>
        </c:spPr>
        <c:dLbl>
          <c:idx val="0"/>
          <c:layout>
            <c:manualLayout>
              <c:x val="0.14881840643282035"/>
              <c:y val="2.133772595932926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2"/>
        <c:spPr>
          <a:solidFill>
            <a:schemeClr val="bg1">
              <a:lumMod val="50000"/>
            </a:schemeClr>
          </a:solidFill>
          <a:ln w="3175">
            <a:solidFill>
              <a:schemeClr val="bg1">
                <a:lumMod val="50000"/>
              </a:schemeClr>
            </a:solidFill>
          </a:ln>
          <a:effectLst/>
        </c:spPr>
        <c:dLbl>
          <c:idx val="0"/>
          <c:layout>
            <c:manualLayout>
              <c:x val="0.21859423685576412"/>
              <c:y val="2.0799551391387602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3"/>
        <c:spPr>
          <a:solidFill>
            <a:schemeClr val="bg1">
              <a:lumMod val="50000"/>
            </a:schemeClr>
          </a:solidFill>
          <a:ln w="3175">
            <a:solidFill>
              <a:schemeClr val="bg1">
                <a:lumMod val="50000"/>
              </a:schemeClr>
            </a:solidFill>
          </a:ln>
          <a:effectLst/>
        </c:spPr>
        <c:dLbl>
          <c:idx val="0"/>
          <c:layout>
            <c:manualLayout>
              <c:x val="0.2417872984217585"/>
              <c:y val="1.0474543797752284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4"/>
        <c:spPr>
          <a:solidFill>
            <a:schemeClr val="bg1">
              <a:lumMod val="50000"/>
            </a:schemeClr>
          </a:solidFill>
          <a:ln w="3175">
            <a:solidFill>
              <a:schemeClr val="bg1">
                <a:lumMod val="50000"/>
              </a:schemeClr>
            </a:solidFill>
          </a:ln>
          <a:effectLst/>
        </c:spPr>
        <c:dLbl>
          <c:idx val="0"/>
          <c:layout>
            <c:manualLayout>
              <c:x val="0.29560486161937183"/>
              <c:y val="2.776914569655054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5"/>
        <c:spPr>
          <a:solidFill>
            <a:srgbClr val="FFC00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6"/>
        <c:spPr>
          <a:solidFill>
            <a:srgbClr val="FFC000"/>
          </a:solidFill>
          <a:ln w="3175">
            <a:solidFill>
              <a:schemeClr val="bg1">
                <a:lumMod val="50000"/>
              </a:schemeClr>
            </a:solidFill>
          </a:ln>
          <a:effectLst/>
        </c:spPr>
        <c:dLbl>
          <c:idx val="0"/>
          <c:layout>
            <c:manualLayout>
              <c:x val="8.145621540092926E-2"/>
              <c:y val="3.9711391922783845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7"/>
        <c:spPr>
          <a:solidFill>
            <a:srgbClr val="FFC000"/>
          </a:solidFill>
          <a:ln w="3175">
            <a:solidFill>
              <a:schemeClr val="bg1">
                <a:lumMod val="50000"/>
              </a:schemeClr>
            </a:solidFill>
          </a:ln>
          <a:effectLst/>
        </c:spPr>
        <c:dLbl>
          <c:idx val="0"/>
          <c:layout>
            <c:manualLayout>
              <c:x val="9.5418367463892345E-2"/>
              <c:y val="-1.3531858220986563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8"/>
        <c:spPr>
          <a:solidFill>
            <a:srgbClr val="FFC000"/>
          </a:solidFill>
          <a:ln w="3175">
            <a:solidFill>
              <a:schemeClr val="bg1">
                <a:lumMod val="50000"/>
              </a:schemeClr>
            </a:solidFill>
          </a:ln>
          <a:effectLst/>
        </c:spPr>
        <c:dLbl>
          <c:idx val="0"/>
          <c:layout>
            <c:manualLayout>
              <c:x val="0.11132527819217077"/>
              <c:y val="-1.1336095588857844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9"/>
        <c:spPr>
          <a:solidFill>
            <a:srgbClr val="FFC000"/>
          </a:solidFill>
          <a:ln w="3175">
            <a:solidFill>
              <a:schemeClr val="bg1">
                <a:lumMod val="50000"/>
              </a:schemeClr>
            </a:solidFill>
          </a:ln>
          <a:effectLst/>
        </c:spPr>
        <c:dLbl>
          <c:idx val="0"/>
          <c:layout>
            <c:manualLayout>
              <c:x val="0.14677974205189417"/>
              <c:y val="-1.0031387026176624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0"/>
        <c:spPr>
          <a:solidFill>
            <a:srgbClr val="FFC000"/>
          </a:solidFill>
          <a:ln w="3175">
            <a:solidFill>
              <a:schemeClr val="bg1">
                <a:lumMod val="50000"/>
              </a:schemeClr>
            </a:solidFill>
          </a:ln>
          <a:effectLst/>
        </c:spPr>
        <c:dLbl>
          <c:idx val="0"/>
          <c:layout>
            <c:manualLayout>
              <c:x val="0.14910101302839329"/>
              <c:y val="-3.0713334423701486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1"/>
        <c:spPr>
          <a:solidFill>
            <a:srgbClr val="FFC000"/>
          </a:solidFill>
          <a:ln w="3175">
            <a:solidFill>
              <a:schemeClr val="bg1">
                <a:lumMod val="50000"/>
              </a:schemeClr>
            </a:solidFill>
          </a:ln>
          <a:effectLst/>
        </c:spPr>
        <c:dLbl>
          <c:idx val="0"/>
          <c:layout>
            <c:manualLayout>
              <c:x val="0.18990573776531208"/>
              <c:y val="-1.8345444208198464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2"/>
        <c:spPr>
          <a:solidFill>
            <a:srgbClr val="FFC000"/>
          </a:solidFill>
          <a:ln w="3175">
            <a:solidFill>
              <a:schemeClr val="bg1">
                <a:lumMod val="50000"/>
              </a:schemeClr>
            </a:solidFill>
          </a:ln>
          <a:effectLst/>
        </c:spPr>
        <c:dLbl>
          <c:idx val="0"/>
          <c:layout>
            <c:manualLayout>
              <c:x val="0.27337914638399441"/>
              <c:y val="-3.449846959041099E-3"/>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r>
                  <a:rPr lang="en-US"/>
                  <a:t>338</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53"/>
        <c:spPr>
          <a:solidFill>
            <a:srgbClr val="FFC000"/>
          </a:solidFill>
          <a:ln w="3175">
            <a:solidFill>
              <a:schemeClr val="bg1">
                <a:lumMod val="50000"/>
              </a:schemeClr>
            </a:solidFill>
          </a:ln>
          <a:effectLst/>
        </c:spPr>
        <c:dLbl>
          <c:idx val="0"/>
          <c:layout>
            <c:manualLayout>
              <c:x val="0.2096444822126492"/>
              <c:y val="3.3602810034502363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4"/>
        <c:spPr>
          <a:solidFill>
            <a:srgbClr val="D1542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5"/>
        <c:spPr>
          <a:solidFill>
            <a:srgbClr val="D15420"/>
          </a:solidFill>
          <a:ln w="3175">
            <a:solidFill>
              <a:schemeClr val="bg1">
                <a:lumMod val="50000"/>
              </a:schemeClr>
            </a:solidFill>
          </a:ln>
          <a:effectLst/>
        </c:spPr>
        <c:dLbl>
          <c:idx val="0"/>
          <c:layout>
            <c:manualLayout>
              <c:x val="1.7857142857142783E-2"/>
              <c:y val="-1.696707421083459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6"/>
        <c:spPr>
          <a:solidFill>
            <a:srgbClr val="D15420"/>
          </a:solidFill>
          <a:ln w="3175">
            <a:solidFill>
              <a:schemeClr val="bg1">
                <a:lumMod val="50000"/>
              </a:schemeClr>
            </a:solidFill>
          </a:ln>
          <a:effectLst/>
        </c:spPr>
        <c:dLbl>
          <c:idx val="0"/>
          <c:layout>
            <c:manualLayout>
              <c:x val="1.4306649168853821E-2"/>
              <c:y val="-2.6684260757296865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7"/>
        <c:spPr>
          <a:solidFill>
            <a:srgbClr val="D15420"/>
          </a:solidFill>
          <a:ln w="3175">
            <a:solidFill>
              <a:schemeClr val="bg1">
                <a:lumMod val="50000"/>
              </a:schemeClr>
            </a:solidFill>
          </a:ln>
          <a:effectLst/>
        </c:spPr>
        <c:dLbl>
          <c:idx val="0"/>
          <c:layout>
            <c:manualLayout>
              <c:x val="4.1588687876897481E-3"/>
              <c:y val="-2.4542240083491047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8"/>
        <c:spPr>
          <a:solidFill>
            <a:srgbClr val="D15420"/>
          </a:solidFill>
          <a:ln w="3175">
            <a:solidFill>
              <a:schemeClr val="bg1">
                <a:lumMod val="50000"/>
              </a:schemeClr>
            </a:solidFill>
          </a:ln>
          <a:effectLst/>
        </c:spPr>
        <c:dLbl>
          <c:idx val="0"/>
          <c:layout>
            <c:manualLayout>
              <c:x val="4.3869516310461192E-4"/>
              <c:y val="-2.712122468734803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9"/>
        <c:spPr>
          <a:solidFill>
            <a:srgbClr val="D15420"/>
          </a:solidFill>
          <a:ln w="3175">
            <a:solidFill>
              <a:schemeClr val="bg1">
                <a:lumMod val="50000"/>
              </a:schemeClr>
            </a:solidFill>
          </a:ln>
          <a:effectLst/>
        </c:spPr>
        <c:dLbl>
          <c:idx val="0"/>
          <c:layout>
            <c:manualLayout>
              <c:x val="6.4247973370140958E-3"/>
              <c:y val="-2.1474411395904888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0"/>
        <c:spPr>
          <a:solidFill>
            <a:srgbClr val="D15420"/>
          </a:solidFill>
          <a:ln w="3175">
            <a:solidFill>
              <a:schemeClr val="bg1">
                <a:lumMod val="50000"/>
              </a:schemeClr>
            </a:solidFill>
          </a:ln>
          <a:effectLst/>
        </c:spPr>
        <c:dLbl>
          <c:idx val="0"/>
          <c:layout>
            <c:manualLayout>
              <c:x val="1.842902824919803E-2"/>
              <c:y val="-2.410258806669942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1"/>
        <c:spPr>
          <a:solidFill>
            <a:srgbClr val="D15420"/>
          </a:solidFill>
          <a:ln w="3175">
            <a:solidFill>
              <a:schemeClr val="bg1">
                <a:lumMod val="50000"/>
              </a:schemeClr>
            </a:solidFill>
          </a:ln>
          <a:effectLst/>
        </c:spPr>
        <c:dLbl>
          <c:idx val="0"/>
          <c:layout>
            <c:manualLayout>
              <c:x val="-1.4550096466308564E-16"/>
              <c:y val="-2.4219378477995466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2"/>
        <c:spPr>
          <a:solidFill>
            <a:srgbClr val="D15420"/>
          </a:solidFill>
          <a:ln w="3175">
            <a:solidFill>
              <a:schemeClr val="bg1">
                <a:lumMod val="50000"/>
              </a:schemeClr>
            </a:solidFill>
          </a:ln>
          <a:effectLst/>
        </c:spPr>
        <c:dLbl>
          <c:idx val="0"/>
          <c:layout>
            <c:manualLayout>
              <c:x val="9.27839634851149E-3"/>
              <c:y val="-1.359035009736689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3"/>
        <c:spPr>
          <a:solidFill>
            <a:schemeClr val="bg1">
              <a:lumMod val="50000"/>
            </a:schemeClr>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Lst>
        </c:dLbl>
      </c:pivotFmt>
      <c:pivotFmt>
        <c:idx val="64"/>
        <c:spPr>
          <a:solidFill>
            <a:schemeClr val="bg1">
              <a:lumMod val="50000"/>
            </a:schemeClr>
          </a:solidFill>
          <a:ln w="3175">
            <a:solidFill>
              <a:schemeClr val="bg1">
                <a:lumMod val="50000"/>
              </a:schemeClr>
            </a:solidFill>
          </a:ln>
          <a:effectLst/>
        </c:spPr>
        <c:dLbl>
          <c:idx val="0"/>
          <c:layout>
            <c:manualLayout>
              <c:x val="4.5775555348157825E-2"/>
              <c:y val="2.1761801288192092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98</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65"/>
        <c:spPr>
          <a:solidFill>
            <a:schemeClr val="bg1">
              <a:lumMod val="50000"/>
            </a:schemeClr>
          </a:solidFill>
          <a:ln w="3175">
            <a:solidFill>
              <a:schemeClr val="bg1">
                <a:lumMod val="50000"/>
              </a:schemeClr>
            </a:solidFill>
          </a:ln>
          <a:effectLst/>
        </c:spPr>
        <c:dLbl>
          <c:idx val="0"/>
          <c:layout>
            <c:manualLayout>
              <c:x val="5.0570862048357416E-2"/>
              <c:y val="1.478948106264165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6"/>
        <c:spPr>
          <a:solidFill>
            <a:schemeClr val="bg1">
              <a:lumMod val="50000"/>
            </a:schemeClr>
          </a:solidFill>
          <a:ln w="3175">
            <a:solidFill>
              <a:schemeClr val="bg1">
                <a:lumMod val="50000"/>
              </a:schemeClr>
            </a:solidFill>
          </a:ln>
          <a:effectLst/>
        </c:spPr>
        <c:dLbl>
          <c:idx val="0"/>
          <c:layout>
            <c:manualLayout>
              <c:x val="7.7185657469672111E-2"/>
              <c:y val="1.2185448258136873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423</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67"/>
        <c:spPr>
          <a:solidFill>
            <a:schemeClr val="bg1">
              <a:lumMod val="50000"/>
            </a:schemeClr>
          </a:solidFill>
          <a:ln w="3175">
            <a:solidFill>
              <a:schemeClr val="bg1">
                <a:lumMod val="50000"/>
              </a:schemeClr>
            </a:solidFill>
          </a:ln>
          <a:effectLst/>
        </c:spPr>
        <c:dLbl>
          <c:idx val="0"/>
          <c:layout>
            <c:manualLayout>
              <c:x val="0.10851798547015677"/>
              <c:y val="1.5119317429534958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452</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68"/>
        <c:spPr>
          <a:solidFill>
            <a:schemeClr val="bg1">
              <a:lumMod val="50000"/>
            </a:schemeClr>
          </a:solidFill>
          <a:ln w="3175">
            <a:solidFill>
              <a:schemeClr val="bg1">
                <a:lumMod val="50000"/>
              </a:schemeClr>
            </a:solidFill>
          </a:ln>
          <a:effectLst/>
        </c:spPr>
        <c:dLbl>
          <c:idx val="0"/>
          <c:layout>
            <c:manualLayout>
              <c:x val="0.14881840643282035"/>
              <c:y val="2.133772595932926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9"/>
        <c:spPr>
          <a:solidFill>
            <a:schemeClr val="bg1">
              <a:lumMod val="50000"/>
            </a:schemeClr>
          </a:solidFill>
          <a:ln w="3175">
            <a:solidFill>
              <a:schemeClr val="bg1">
                <a:lumMod val="50000"/>
              </a:schemeClr>
            </a:solidFill>
          </a:ln>
          <a:effectLst/>
        </c:spPr>
        <c:dLbl>
          <c:idx val="0"/>
          <c:layout>
            <c:manualLayout>
              <c:x val="0.21859423685576412"/>
              <c:y val="2.0799551391387602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0"/>
        <c:spPr>
          <a:solidFill>
            <a:schemeClr val="bg1">
              <a:lumMod val="50000"/>
            </a:schemeClr>
          </a:solidFill>
          <a:ln w="3175">
            <a:solidFill>
              <a:schemeClr val="bg1">
                <a:lumMod val="50000"/>
              </a:schemeClr>
            </a:solidFill>
          </a:ln>
          <a:effectLst/>
        </c:spPr>
        <c:dLbl>
          <c:idx val="0"/>
          <c:layout>
            <c:manualLayout>
              <c:x val="0.2417872984217585"/>
              <c:y val="1.0474543797752284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1"/>
        <c:spPr>
          <a:solidFill>
            <a:schemeClr val="bg1">
              <a:lumMod val="50000"/>
            </a:schemeClr>
          </a:solidFill>
          <a:ln w="3175">
            <a:solidFill>
              <a:schemeClr val="bg1">
                <a:lumMod val="50000"/>
              </a:schemeClr>
            </a:solidFill>
          </a:ln>
          <a:effectLst/>
        </c:spPr>
        <c:dLbl>
          <c:idx val="0"/>
          <c:layout>
            <c:manualLayout>
              <c:x val="0.29560486161937183"/>
              <c:y val="2.776914569655054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2"/>
        <c:spPr>
          <a:solidFill>
            <a:srgbClr val="FFC00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3"/>
        <c:spPr>
          <a:solidFill>
            <a:srgbClr val="FFC000"/>
          </a:solidFill>
          <a:ln w="3175">
            <a:solidFill>
              <a:schemeClr val="bg1">
                <a:lumMod val="50000"/>
              </a:schemeClr>
            </a:solidFill>
          </a:ln>
          <a:effectLst/>
        </c:spPr>
        <c:dLbl>
          <c:idx val="0"/>
          <c:layout>
            <c:manualLayout>
              <c:x val="8.145621540092926E-2"/>
              <c:y val="3.9711391922783845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4"/>
        <c:spPr>
          <a:solidFill>
            <a:srgbClr val="FFC000"/>
          </a:solidFill>
          <a:ln w="3175">
            <a:solidFill>
              <a:schemeClr val="bg1">
                <a:lumMod val="50000"/>
              </a:schemeClr>
            </a:solidFill>
          </a:ln>
          <a:effectLst/>
        </c:spPr>
        <c:dLbl>
          <c:idx val="0"/>
          <c:layout>
            <c:manualLayout>
              <c:x val="9.5418367463892345E-2"/>
              <c:y val="-1.3531858220986563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5"/>
        <c:spPr>
          <a:solidFill>
            <a:srgbClr val="FFC000"/>
          </a:solidFill>
          <a:ln w="3175">
            <a:solidFill>
              <a:schemeClr val="bg1">
                <a:lumMod val="50000"/>
              </a:schemeClr>
            </a:solidFill>
          </a:ln>
          <a:effectLst/>
        </c:spPr>
        <c:dLbl>
          <c:idx val="0"/>
          <c:layout>
            <c:manualLayout>
              <c:x val="0.11132527819217077"/>
              <c:y val="-1.1336095588857844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6"/>
        <c:spPr>
          <a:solidFill>
            <a:srgbClr val="FFC000"/>
          </a:solidFill>
          <a:ln w="3175">
            <a:solidFill>
              <a:schemeClr val="bg1">
                <a:lumMod val="50000"/>
              </a:schemeClr>
            </a:solidFill>
          </a:ln>
          <a:effectLst/>
        </c:spPr>
        <c:dLbl>
          <c:idx val="0"/>
          <c:layout>
            <c:manualLayout>
              <c:x val="0.14677974205189417"/>
              <c:y val="-1.0031387026176624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7"/>
        <c:spPr>
          <a:solidFill>
            <a:srgbClr val="FFC000"/>
          </a:solidFill>
          <a:ln w="3175">
            <a:solidFill>
              <a:schemeClr val="bg1">
                <a:lumMod val="50000"/>
              </a:schemeClr>
            </a:solidFill>
          </a:ln>
          <a:effectLst/>
        </c:spPr>
        <c:dLbl>
          <c:idx val="0"/>
          <c:layout>
            <c:manualLayout>
              <c:x val="0.14910101302839329"/>
              <c:y val="-3.0713334423701486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8"/>
        <c:spPr>
          <a:solidFill>
            <a:srgbClr val="FFC000"/>
          </a:solidFill>
          <a:ln w="3175">
            <a:solidFill>
              <a:schemeClr val="bg1">
                <a:lumMod val="50000"/>
              </a:schemeClr>
            </a:solidFill>
          </a:ln>
          <a:effectLst/>
        </c:spPr>
        <c:dLbl>
          <c:idx val="0"/>
          <c:layout>
            <c:manualLayout>
              <c:x val="0.18990573776531208"/>
              <c:y val="-1.8345444208198464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9"/>
        <c:spPr>
          <a:solidFill>
            <a:srgbClr val="FFC000"/>
          </a:solidFill>
          <a:ln w="3175">
            <a:solidFill>
              <a:schemeClr val="bg1">
                <a:lumMod val="50000"/>
              </a:schemeClr>
            </a:solidFill>
          </a:ln>
          <a:effectLst/>
        </c:spPr>
        <c:dLbl>
          <c:idx val="0"/>
          <c:layout>
            <c:manualLayout>
              <c:x val="0.27337914638399441"/>
              <c:y val="-3.449846959041099E-3"/>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r>
                  <a:rPr lang="en-US"/>
                  <a:t>338</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80"/>
        <c:spPr>
          <a:solidFill>
            <a:srgbClr val="FFC000"/>
          </a:solidFill>
          <a:ln w="3175">
            <a:solidFill>
              <a:schemeClr val="bg1">
                <a:lumMod val="50000"/>
              </a:schemeClr>
            </a:solidFill>
          </a:ln>
          <a:effectLst/>
        </c:spPr>
        <c:dLbl>
          <c:idx val="0"/>
          <c:layout>
            <c:manualLayout>
              <c:x val="0.2096444822126492"/>
              <c:y val="3.3602810034502363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40226793525809273"/>
          <c:y val="1.6979952802635572E-2"/>
          <c:w val="0.51023195538057742"/>
          <c:h val="0.96809504894974185"/>
        </c:manualLayout>
      </c:layout>
      <c:barChart>
        <c:barDir val="bar"/>
        <c:grouping val="clustered"/>
        <c:varyColors val="0"/>
        <c:ser>
          <c:idx val="0"/>
          <c:order val="0"/>
          <c:tx>
            <c:strRef>
              <c:f>'Occupations Summaries'!$V$7</c:f>
              <c:strCache>
                <c:ptCount val="1"/>
                <c:pt idx="0">
                  <c:v>Demand</c:v>
                </c:pt>
              </c:strCache>
            </c:strRef>
          </c:tx>
          <c:spPr>
            <a:solidFill>
              <a:srgbClr val="D15420"/>
            </a:solidFill>
            <a:ln w="3175">
              <a:solidFill>
                <a:schemeClr val="bg1">
                  <a:lumMod val="50000"/>
                </a:schemeClr>
              </a:solidFill>
            </a:ln>
            <a:effectLst/>
          </c:spPr>
          <c:invertIfNegative val="0"/>
          <c:dPt>
            <c:idx val="0"/>
            <c:invertIfNegative val="0"/>
            <c:bubble3D val="0"/>
            <c:spPr>
              <a:solidFill>
                <a:srgbClr val="55437F"/>
              </a:solidFill>
              <a:ln w="3175">
                <a:solidFill>
                  <a:schemeClr val="bg1">
                    <a:lumMod val="50000"/>
                  </a:schemeClr>
                </a:solidFill>
              </a:ln>
              <a:effectLst/>
            </c:spPr>
            <c:extLst>
              <c:ext xmlns:c16="http://schemas.microsoft.com/office/drawing/2014/chart" uri="{C3380CC4-5D6E-409C-BE32-E72D297353CC}">
                <c16:uniqueId val="{00000001-9133-4116-999C-AA30A688827A}"/>
              </c:ext>
            </c:extLst>
          </c:dPt>
          <c:dPt>
            <c:idx val="1"/>
            <c:invertIfNegative val="0"/>
            <c:bubble3D val="0"/>
            <c:spPr>
              <a:solidFill>
                <a:srgbClr val="93A134"/>
              </a:solidFill>
              <a:ln w="3175">
                <a:solidFill>
                  <a:schemeClr val="bg1">
                    <a:lumMod val="50000"/>
                  </a:schemeClr>
                </a:solidFill>
              </a:ln>
              <a:effectLst/>
            </c:spPr>
            <c:extLst>
              <c:ext xmlns:c16="http://schemas.microsoft.com/office/drawing/2014/chart" uri="{C3380CC4-5D6E-409C-BE32-E72D297353CC}">
                <c16:uniqueId val="{00000003-9133-4116-999C-AA30A688827A}"/>
              </c:ext>
            </c:extLst>
          </c:dPt>
          <c:dPt>
            <c:idx val="2"/>
            <c:invertIfNegative val="0"/>
            <c:bubble3D val="0"/>
            <c:spPr>
              <a:solidFill>
                <a:srgbClr val="3984B5"/>
              </a:solidFill>
              <a:ln w="3175">
                <a:solidFill>
                  <a:schemeClr val="bg1">
                    <a:lumMod val="50000"/>
                  </a:schemeClr>
                </a:solidFill>
              </a:ln>
              <a:effectLst/>
            </c:spPr>
            <c:extLst>
              <c:ext xmlns:c16="http://schemas.microsoft.com/office/drawing/2014/chart" uri="{C3380CC4-5D6E-409C-BE32-E72D297353CC}">
                <c16:uniqueId val="{00000005-9133-4116-999C-AA30A688827A}"/>
              </c:ext>
            </c:extLst>
          </c:dPt>
          <c:dPt>
            <c:idx val="4"/>
            <c:invertIfNegative val="0"/>
            <c:bubble3D val="0"/>
            <c:spPr>
              <a:solidFill>
                <a:srgbClr val="006472"/>
              </a:solidFill>
              <a:ln w="3175">
                <a:solidFill>
                  <a:schemeClr val="bg1">
                    <a:lumMod val="50000"/>
                  </a:schemeClr>
                </a:solidFill>
              </a:ln>
              <a:effectLst/>
            </c:spPr>
            <c:extLst>
              <c:ext xmlns:c16="http://schemas.microsoft.com/office/drawing/2014/chart" uri="{C3380CC4-5D6E-409C-BE32-E72D297353CC}">
                <c16:uniqueId val="{00000007-9133-4116-999C-AA30A688827A}"/>
              </c:ext>
            </c:extLst>
          </c:dPt>
          <c:dPt>
            <c:idx val="5"/>
            <c:invertIfNegative val="0"/>
            <c:bubble3D val="0"/>
            <c:spPr>
              <a:solidFill>
                <a:srgbClr val="00437C"/>
              </a:solidFill>
              <a:ln w="3175">
                <a:solidFill>
                  <a:schemeClr val="bg1">
                    <a:lumMod val="50000"/>
                  </a:schemeClr>
                </a:solidFill>
              </a:ln>
              <a:effectLst/>
            </c:spPr>
            <c:extLst>
              <c:ext xmlns:c16="http://schemas.microsoft.com/office/drawing/2014/chart" uri="{C3380CC4-5D6E-409C-BE32-E72D297353CC}">
                <c16:uniqueId val="{00000009-9133-4116-999C-AA30A688827A}"/>
              </c:ext>
            </c:extLst>
          </c:dPt>
          <c:dPt>
            <c:idx val="6"/>
            <c:invertIfNegative val="0"/>
            <c:bubble3D val="0"/>
            <c:spPr>
              <a:solidFill>
                <a:srgbClr val="00A780"/>
              </a:solidFill>
              <a:ln w="3175">
                <a:solidFill>
                  <a:schemeClr val="bg1">
                    <a:lumMod val="50000"/>
                  </a:schemeClr>
                </a:solidFill>
              </a:ln>
              <a:effectLst/>
            </c:spPr>
            <c:extLst>
              <c:ext xmlns:c16="http://schemas.microsoft.com/office/drawing/2014/chart" uri="{C3380CC4-5D6E-409C-BE32-E72D297353CC}">
                <c16:uniqueId val="{0000000B-9133-4116-999C-AA30A688827A}"/>
              </c:ext>
            </c:extLst>
          </c:dPt>
          <c:dPt>
            <c:idx val="7"/>
            <c:invertIfNegative val="0"/>
            <c:bubble3D val="0"/>
            <c:spPr>
              <a:solidFill>
                <a:srgbClr val="821618"/>
              </a:solidFill>
              <a:ln w="3175">
                <a:solidFill>
                  <a:schemeClr val="bg1">
                    <a:lumMod val="50000"/>
                  </a:schemeClr>
                </a:solidFill>
              </a:ln>
              <a:effectLst/>
            </c:spPr>
            <c:extLst>
              <c:ext xmlns:c16="http://schemas.microsoft.com/office/drawing/2014/chart" uri="{C3380CC4-5D6E-409C-BE32-E72D297353CC}">
                <c16:uniqueId val="{0000000D-9133-4116-999C-AA30A688827A}"/>
              </c:ext>
            </c:extLst>
          </c:dPt>
          <c:dLbls>
            <c:dLbl>
              <c:idx val="0"/>
              <c:layout>
                <c:manualLayout>
                  <c:x val="1.7857142857142783E-2"/>
                  <c:y val="-1.6967074210834591E-2"/>
                </c:manualLayout>
              </c:layout>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55437F"/>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33-4116-999C-AA30A688827A}"/>
                </c:ext>
              </c:extLst>
            </c:dLbl>
            <c:dLbl>
              <c:idx val="1"/>
              <c:layout>
                <c:manualLayout>
                  <c:x val="1.4306649168853821E-2"/>
                  <c:y val="-2.6684260757296865E-2"/>
                </c:manualLayout>
              </c:layout>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93A134"/>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33-4116-999C-AA30A688827A}"/>
                </c:ext>
              </c:extLst>
            </c:dLbl>
            <c:dLbl>
              <c:idx val="2"/>
              <c:layout>
                <c:manualLayout>
                  <c:x val="4.1588687876897481E-3"/>
                  <c:y val="-2.4542240083491047E-2"/>
                </c:manualLayout>
              </c:layout>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3984B5"/>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33-4116-999C-AA30A688827A}"/>
                </c:ext>
              </c:extLst>
            </c:dLbl>
            <c:dLbl>
              <c:idx val="3"/>
              <c:layout>
                <c:manualLayout>
                  <c:x val="4.3869516310461192E-4"/>
                  <c:y val="-2.71212246873480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133-4116-999C-AA30A688827A}"/>
                </c:ext>
              </c:extLst>
            </c:dLbl>
            <c:dLbl>
              <c:idx val="4"/>
              <c:layout>
                <c:manualLayout>
                  <c:x val="6.4247973370140958E-3"/>
                  <c:y val="-2.1474411395904888E-2"/>
                </c:manualLayout>
              </c:layout>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00647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133-4116-999C-AA30A688827A}"/>
                </c:ext>
              </c:extLst>
            </c:dLbl>
            <c:dLbl>
              <c:idx val="5"/>
              <c:layout>
                <c:manualLayout>
                  <c:x val="1.842902824919803E-2"/>
                  <c:y val="-2.4102588066699421E-2"/>
                </c:manualLayout>
              </c:layout>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00437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133-4116-999C-AA30A688827A}"/>
                </c:ext>
              </c:extLst>
            </c:dLbl>
            <c:dLbl>
              <c:idx val="6"/>
              <c:layout>
                <c:manualLayout>
                  <c:x val="-1.4550096466308564E-16"/>
                  <c:y val="-2.4219378477995466E-2"/>
                </c:manualLayout>
              </c:layout>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00A78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133-4116-999C-AA30A688827A}"/>
                </c:ext>
              </c:extLst>
            </c:dLbl>
            <c:dLbl>
              <c:idx val="7"/>
              <c:layout>
                <c:manualLayout>
                  <c:x val="9.27839634851149E-3"/>
                  <c:y val="-1.35903500973668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133-4116-999C-AA30A688827A}"/>
                </c:ext>
              </c:extLst>
            </c:dLbl>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'Occupations Summaries'!$U$8:$U$16</c:f>
              <c:strCache>
                <c:ptCount val="8"/>
                <c:pt idx="0">
                  <c:v>Retail, Hospitality, and Tourism^</c:v>
                </c:pt>
                <c:pt idx="1">
                  <c:v>Life Sciences and Biotechnology^</c:v>
                </c:pt>
                <c:pt idx="2">
                  <c:v>Advanced Transportation and Logistics</c:v>
                </c:pt>
                <c:pt idx="3">
                  <c:v>Advanced Manufacturing</c:v>
                </c:pt>
                <c:pt idx="4">
                  <c:v>ICT and Digital Media^</c:v>
                </c:pt>
                <c:pt idx="5">
                  <c:v>Health^</c:v>
                </c:pt>
                <c:pt idx="6">
                  <c:v>Energy, Construction, and Utilities</c:v>
                </c:pt>
                <c:pt idx="7">
                  <c:v>Business and Entrepreneurship</c:v>
                </c:pt>
              </c:strCache>
            </c:strRef>
          </c:cat>
          <c:val>
            <c:numRef>
              <c:f>'Occupations Summaries'!$V$8:$V$16</c:f>
              <c:numCache>
                <c:formatCode>General</c:formatCode>
                <c:ptCount val="8"/>
                <c:pt idx="0">
                  <c:v>76</c:v>
                </c:pt>
                <c:pt idx="1">
                  <c:v>104</c:v>
                </c:pt>
                <c:pt idx="2">
                  <c:v>891</c:v>
                </c:pt>
                <c:pt idx="3">
                  <c:v>1379</c:v>
                </c:pt>
                <c:pt idx="4">
                  <c:v>2077</c:v>
                </c:pt>
                <c:pt idx="5">
                  <c:v>2918</c:v>
                </c:pt>
                <c:pt idx="6">
                  <c:v>3443</c:v>
                </c:pt>
                <c:pt idx="7">
                  <c:v>6008</c:v>
                </c:pt>
              </c:numCache>
            </c:numRef>
          </c:val>
          <c:extLst>
            <c:ext xmlns:c16="http://schemas.microsoft.com/office/drawing/2014/chart" uri="{C3380CC4-5D6E-409C-BE32-E72D297353CC}">
              <c16:uniqueId val="{0000000F-9133-4116-999C-AA30A688827A}"/>
            </c:ext>
          </c:extLst>
        </c:ser>
        <c:dLbls>
          <c:showLegendKey val="0"/>
          <c:showVal val="0"/>
          <c:showCatName val="0"/>
          <c:showSerName val="0"/>
          <c:showPercent val="0"/>
          <c:showBubbleSize val="0"/>
        </c:dLbls>
        <c:gapWidth val="40"/>
        <c:axId val="2126559312"/>
        <c:axId val="2102210448"/>
      </c:barChart>
      <c:barChart>
        <c:barDir val="bar"/>
        <c:grouping val="stacked"/>
        <c:varyColors val="0"/>
        <c:ser>
          <c:idx val="1"/>
          <c:order val="1"/>
          <c:tx>
            <c:strRef>
              <c:f>'Occupations Summaries'!$W$7</c:f>
              <c:strCache>
                <c:ptCount val="1"/>
                <c:pt idx="0">
                  <c:v>CC Supply </c:v>
                </c:pt>
              </c:strCache>
            </c:strRef>
          </c:tx>
          <c:spPr>
            <a:solidFill>
              <a:schemeClr val="bg1">
                <a:lumMod val="50000"/>
              </a:schemeClr>
            </a:solidFill>
            <a:ln w="3175">
              <a:solidFill>
                <a:schemeClr val="bg1">
                  <a:lumMod val="50000"/>
                </a:schemeClr>
              </a:solidFill>
            </a:ln>
            <a:effectLst/>
          </c:spPr>
          <c:invertIfNegative val="0"/>
          <c:dLbls>
            <c:dLbl>
              <c:idx val="0"/>
              <c:layout>
                <c:manualLayout>
                  <c:x val="4.5775555348157825E-2"/>
                  <c:y val="2.1761801288192092E-2"/>
                </c:manualLayout>
              </c:layout>
              <c:tx>
                <c:rich>
                  <a:bodyPr/>
                  <a:lstStyle/>
                  <a:p>
                    <a:r>
                      <a:rPr lang="en-US"/>
                      <a:t>98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9133-4116-999C-AA30A688827A}"/>
                </c:ext>
              </c:extLst>
            </c:dLbl>
            <c:dLbl>
              <c:idx val="1"/>
              <c:layout>
                <c:manualLayout>
                  <c:x val="5.0570862048357416E-2"/>
                  <c:y val="1.478948106264165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133-4116-999C-AA30A688827A}"/>
                </c:ext>
              </c:extLst>
            </c:dLbl>
            <c:dLbl>
              <c:idx val="2"/>
              <c:layout>
                <c:manualLayout>
                  <c:x val="7.7185657469672111E-2"/>
                  <c:y val="1.2185448258136873E-2"/>
                </c:manualLayout>
              </c:layout>
              <c:tx>
                <c:rich>
                  <a:bodyPr/>
                  <a:lstStyle/>
                  <a:p>
                    <a:r>
                      <a:rPr lang="en-US"/>
                      <a:t>423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9133-4116-999C-AA30A688827A}"/>
                </c:ext>
              </c:extLst>
            </c:dLbl>
            <c:dLbl>
              <c:idx val="3"/>
              <c:layout>
                <c:manualLayout>
                  <c:x val="0.10851798547015677"/>
                  <c:y val="1.5119317429534958E-2"/>
                </c:manualLayout>
              </c:layout>
              <c:tx>
                <c:rich>
                  <a:bodyPr/>
                  <a:lstStyle/>
                  <a:p>
                    <a:r>
                      <a:rPr lang="en-US"/>
                      <a:t>452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9133-4116-999C-AA30A688827A}"/>
                </c:ext>
              </c:extLst>
            </c:dLbl>
            <c:dLbl>
              <c:idx val="4"/>
              <c:layout>
                <c:manualLayout>
                  <c:x val="0.14881840643282035"/>
                  <c:y val="2.133772595932926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133-4116-999C-AA30A688827A}"/>
                </c:ext>
              </c:extLst>
            </c:dLbl>
            <c:dLbl>
              <c:idx val="5"/>
              <c:layout>
                <c:manualLayout>
                  <c:x val="0.23114241851997772"/>
                  <c:y val="2.079955476020892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133-4116-999C-AA30A688827A}"/>
                </c:ext>
              </c:extLst>
            </c:dLbl>
            <c:dLbl>
              <c:idx val="6"/>
              <c:layout>
                <c:manualLayout>
                  <c:x val="0.25276696756854894"/>
                  <c:y val="1.27708094544022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133-4116-999C-AA30A688827A}"/>
                </c:ext>
              </c:extLst>
            </c:dLbl>
            <c:dLbl>
              <c:idx val="7"/>
              <c:layout>
                <c:manualLayout>
                  <c:x val="0.3191328146903023"/>
                  <c:y val="2.776908357160278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9133-4116-999C-AA30A688827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lumMod val="50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'Occupations Summaries'!$U$8:$U$16</c:f>
              <c:strCache>
                <c:ptCount val="8"/>
                <c:pt idx="0">
                  <c:v>Retail, Hospitality, and Tourism^</c:v>
                </c:pt>
                <c:pt idx="1">
                  <c:v>Life Sciences and Biotechnology^</c:v>
                </c:pt>
                <c:pt idx="2">
                  <c:v>Advanced Transportation and Logistics</c:v>
                </c:pt>
                <c:pt idx="3">
                  <c:v>Advanced Manufacturing</c:v>
                </c:pt>
                <c:pt idx="4">
                  <c:v>ICT and Digital Media^</c:v>
                </c:pt>
                <c:pt idx="5">
                  <c:v>Health^</c:v>
                </c:pt>
                <c:pt idx="6">
                  <c:v>Energy, Construction, and Utilities</c:v>
                </c:pt>
                <c:pt idx="7">
                  <c:v>Business and Entrepreneurship</c:v>
                </c:pt>
              </c:strCache>
            </c:strRef>
          </c:cat>
          <c:val>
            <c:numRef>
              <c:f>'Occupations Summaries'!$W$8:$W$16</c:f>
              <c:numCache>
                <c:formatCode>General</c:formatCode>
                <c:ptCount val="8"/>
                <c:pt idx="0">
                  <c:v>98</c:v>
                </c:pt>
                <c:pt idx="1">
                  <c:v>117</c:v>
                </c:pt>
                <c:pt idx="2">
                  <c:v>423</c:v>
                </c:pt>
                <c:pt idx="3">
                  <c:v>452</c:v>
                </c:pt>
                <c:pt idx="4">
                  <c:v>974</c:v>
                </c:pt>
                <c:pt idx="5">
                  <c:v>697</c:v>
                </c:pt>
                <c:pt idx="6">
                  <c:v>566</c:v>
                </c:pt>
                <c:pt idx="7">
                  <c:v>4175</c:v>
                </c:pt>
              </c:numCache>
            </c:numRef>
          </c:val>
          <c:extLst>
            <c:ext xmlns:c16="http://schemas.microsoft.com/office/drawing/2014/chart" uri="{C3380CC4-5D6E-409C-BE32-E72D297353CC}">
              <c16:uniqueId val="{00000018-9133-4116-999C-AA30A688827A}"/>
            </c:ext>
          </c:extLst>
        </c:ser>
        <c:ser>
          <c:idx val="2"/>
          <c:order val="2"/>
          <c:tx>
            <c:strRef>
              <c:f>'Occupations Summaries'!$X$7</c:f>
              <c:strCache>
                <c:ptCount val="1"/>
                <c:pt idx="0">
                  <c:v>Non-CC Supply</c:v>
                </c:pt>
              </c:strCache>
            </c:strRef>
          </c:tx>
          <c:spPr>
            <a:solidFill>
              <a:srgbClr val="FFC000"/>
            </a:solidFill>
            <a:ln w="3175">
              <a:solidFill>
                <a:schemeClr val="bg1">
                  <a:lumMod val="50000"/>
                </a:schemeClr>
              </a:solidFill>
            </a:ln>
            <a:effectLst/>
          </c:spPr>
          <c:invertIfNegative val="0"/>
          <c:dLbls>
            <c:dLbl>
              <c:idx val="0"/>
              <c:layout>
                <c:manualLayout>
                  <c:x val="7.5217890340126617E-2"/>
                  <c:y val="1.8807877131085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133-4116-999C-AA30A688827A}"/>
                </c:ext>
              </c:extLst>
            </c:dLbl>
            <c:dLbl>
              <c:idx val="1"/>
              <c:layout>
                <c:manualLayout>
                  <c:x val="8.5021195494667967E-2"/>
                  <c:y val="1.36689330747602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133-4116-999C-AA30A688827A}"/>
                </c:ext>
              </c:extLst>
            </c:dLbl>
            <c:dLbl>
              <c:idx val="2"/>
              <c:layout>
                <c:manualLayout>
                  <c:x val="0.10092804993262305"/>
                  <c:y val="5.97346511211312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9133-4116-999C-AA30A688827A}"/>
                </c:ext>
              </c:extLst>
            </c:dLbl>
            <c:dLbl>
              <c:idx val="3"/>
              <c:layout>
                <c:manualLayout>
                  <c:x val="0.13222370129498004"/>
                  <c:y val="1.4696605060865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9133-4116-999C-AA30A688827A}"/>
                </c:ext>
              </c:extLst>
            </c:dLbl>
            <c:dLbl>
              <c:idx val="4"/>
              <c:layout>
                <c:manualLayout>
                  <c:x val="0.14494214424070345"/>
                  <c:y val="1.91838594359681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9133-4116-999C-AA30A688827A}"/>
                </c:ext>
              </c:extLst>
            </c:dLbl>
            <c:dLbl>
              <c:idx val="5"/>
              <c:layout>
                <c:manualLayout>
                  <c:x val="0.17742913140224276"/>
                  <c:y val="2.04206484575184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9133-4116-999C-AA30A688827A}"/>
                </c:ext>
              </c:extLst>
            </c:dLbl>
            <c:dLbl>
              <c:idx val="6"/>
              <c:layout>
                <c:manualLayout>
                  <c:x val="0.26298197441477023"/>
                  <c:y val="1.138694829318442E-2"/>
                </c:manualLayout>
              </c:layout>
              <c:tx>
                <c:rich>
                  <a:bodyPr/>
                  <a:lstStyle/>
                  <a:p>
                    <a:r>
                      <a:rPr lang="en-US"/>
                      <a:t>338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9133-4116-999C-AA30A688827A}"/>
                </c:ext>
              </c:extLst>
            </c:dLbl>
            <c:dLbl>
              <c:idx val="7"/>
              <c:layout>
                <c:manualLayout>
                  <c:x val="0.21537193226434728"/>
                  <c:y val="2.79117469062036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9133-4116-999C-AA30A688827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'Occupations Summaries'!$U$8:$U$16</c:f>
              <c:strCache>
                <c:ptCount val="8"/>
                <c:pt idx="0">
                  <c:v>Retail, Hospitality, and Tourism^</c:v>
                </c:pt>
                <c:pt idx="1">
                  <c:v>Life Sciences and Biotechnology^</c:v>
                </c:pt>
                <c:pt idx="2">
                  <c:v>Advanced Transportation and Logistics</c:v>
                </c:pt>
                <c:pt idx="3">
                  <c:v>Advanced Manufacturing</c:v>
                </c:pt>
                <c:pt idx="4">
                  <c:v>ICT and Digital Media^</c:v>
                </c:pt>
                <c:pt idx="5">
                  <c:v>Health^</c:v>
                </c:pt>
                <c:pt idx="6">
                  <c:v>Energy, Construction, and Utilities</c:v>
                </c:pt>
                <c:pt idx="7">
                  <c:v>Business and Entrepreneurship</c:v>
                </c:pt>
              </c:strCache>
            </c:strRef>
          </c:cat>
          <c:val>
            <c:numRef>
              <c:f>'Occupations Summaries'!$X$8:$X$16</c:f>
              <c:numCache>
                <c:formatCode>General</c:formatCode>
                <c:ptCount val="8"/>
                <c:pt idx="0">
                  <c:v>0</c:v>
                </c:pt>
                <c:pt idx="1">
                  <c:v>0</c:v>
                </c:pt>
                <c:pt idx="2">
                  <c:v>0</c:v>
                </c:pt>
                <c:pt idx="3">
                  <c:v>1</c:v>
                </c:pt>
                <c:pt idx="4">
                  <c:v>1040</c:v>
                </c:pt>
                <c:pt idx="5">
                  <c:v>2417</c:v>
                </c:pt>
                <c:pt idx="6">
                  <c:v>338</c:v>
                </c:pt>
                <c:pt idx="7">
                  <c:v>382</c:v>
                </c:pt>
              </c:numCache>
            </c:numRef>
          </c:val>
          <c:extLst>
            <c:ext xmlns:c16="http://schemas.microsoft.com/office/drawing/2014/chart" uri="{C3380CC4-5D6E-409C-BE32-E72D297353CC}">
              <c16:uniqueId val="{00000021-9133-4116-999C-AA30A688827A}"/>
            </c:ext>
          </c:extLst>
        </c:ser>
        <c:dLbls>
          <c:showLegendKey val="0"/>
          <c:showVal val="0"/>
          <c:showCatName val="0"/>
          <c:showSerName val="0"/>
          <c:showPercent val="0"/>
          <c:showBubbleSize val="0"/>
        </c:dLbls>
        <c:gapWidth val="150"/>
        <c:overlap val="100"/>
        <c:axId val="2025908112"/>
        <c:axId val="85449295"/>
      </c:barChart>
      <c:catAx>
        <c:axId val="2126559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102210448"/>
        <c:crosses val="autoZero"/>
        <c:auto val="1"/>
        <c:lblAlgn val="ctr"/>
        <c:lblOffset val="100"/>
        <c:noMultiLvlLbl val="0"/>
      </c:catAx>
      <c:valAx>
        <c:axId val="2102210448"/>
        <c:scaling>
          <c:orientation val="minMax"/>
        </c:scaling>
        <c:delete val="1"/>
        <c:axPos val="b"/>
        <c:numFmt formatCode="General" sourceLinked="1"/>
        <c:majorTickMark val="none"/>
        <c:minorTickMark val="none"/>
        <c:tickLblPos val="nextTo"/>
        <c:crossAx val="2126559312"/>
        <c:crosses val="autoZero"/>
        <c:crossBetween val="between"/>
      </c:valAx>
      <c:valAx>
        <c:axId val="85449295"/>
        <c:scaling>
          <c:orientation val="minMax"/>
        </c:scaling>
        <c:delete val="1"/>
        <c:axPos val="t"/>
        <c:numFmt formatCode="General" sourceLinked="1"/>
        <c:majorTickMark val="out"/>
        <c:minorTickMark val="none"/>
        <c:tickLblPos val="nextTo"/>
        <c:crossAx val="2025908112"/>
        <c:crosses val="max"/>
        <c:crossBetween val="between"/>
      </c:valAx>
      <c:catAx>
        <c:axId val="2025908112"/>
        <c:scaling>
          <c:orientation val="minMax"/>
        </c:scaling>
        <c:delete val="1"/>
        <c:axPos val="l"/>
        <c:numFmt formatCode="General" sourceLinked="1"/>
        <c:majorTickMark val="out"/>
        <c:minorTickMark val="none"/>
        <c:tickLblPos val="nextTo"/>
        <c:crossAx val="85449295"/>
        <c:crosses val="autoZero"/>
        <c:auto val="1"/>
        <c:lblAlgn val="ctr"/>
        <c:lblOffset val="100"/>
        <c:noMultiLvlLbl val="0"/>
      </c:catAx>
      <c:spPr>
        <a:noFill/>
        <a:ln>
          <a:noFill/>
        </a:ln>
        <a:effectLst/>
      </c:spPr>
    </c:plotArea>
    <c:legend>
      <c:legendPos val="r"/>
      <c:layout>
        <c:manualLayout>
          <c:xMode val="edge"/>
          <c:yMode val="edge"/>
          <c:x val="0.71450986748927126"/>
          <c:y val="0.71020876655996634"/>
          <c:w val="0.25129874390701162"/>
          <c:h val="0.2107178809927240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10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[Final Sector Profiles Dataset.xlsx]Occupations Summaries!PivotTable1</c:name>
    <c:fmtId val="-1"/>
  </c:pivotSource>
  <c:chart>
    <c:autoTitleDeleted val="1"/>
    <c:pivotFmts>
      <c:pivotFmt>
        <c:idx val="0"/>
        <c:spPr>
          <a:solidFill>
            <a:srgbClr val="D1542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D15420"/>
          </a:solidFill>
          <a:ln w="3175">
            <a:solidFill>
              <a:schemeClr val="bg1">
                <a:lumMod val="50000"/>
              </a:schemeClr>
            </a:solidFill>
          </a:ln>
          <a:effectLst/>
        </c:spPr>
        <c:dLbl>
          <c:idx val="0"/>
          <c:layout>
            <c:manualLayout>
              <c:x val="1.7857142857142783E-2"/>
              <c:y val="-1.696707421083459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rgbClr val="D15420"/>
          </a:solidFill>
          <a:ln w="3175">
            <a:solidFill>
              <a:schemeClr val="bg1">
                <a:lumMod val="50000"/>
              </a:schemeClr>
            </a:solidFill>
          </a:ln>
          <a:effectLst/>
        </c:spPr>
        <c:dLbl>
          <c:idx val="0"/>
          <c:layout>
            <c:manualLayout>
              <c:x val="1.4306649168853821E-2"/>
              <c:y val="-2.6684260757296865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
        <c:spPr>
          <a:solidFill>
            <a:srgbClr val="D15420"/>
          </a:solidFill>
          <a:ln w="3175">
            <a:solidFill>
              <a:schemeClr val="bg1">
                <a:lumMod val="50000"/>
              </a:schemeClr>
            </a:solidFill>
          </a:ln>
          <a:effectLst/>
        </c:spPr>
        <c:dLbl>
          <c:idx val="0"/>
          <c:layout>
            <c:manualLayout>
              <c:x val="0"/>
              <c:y val="-2.4542270999335269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D15420"/>
          </a:solidFill>
          <a:ln w="3175">
            <a:solidFill>
              <a:schemeClr val="bg1">
                <a:lumMod val="50000"/>
              </a:schemeClr>
            </a:solidFill>
          </a:ln>
          <a:effectLst/>
        </c:spPr>
        <c:dLbl>
          <c:idx val="0"/>
          <c:layout>
            <c:manualLayout>
              <c:x val="4.3869516310461192E-4"/>
              <c:y val="-2.712122468734803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
        <c:spPr>
          <a:solidFill>
            <a:srgbClr val="D15420"/>
          </a:solidFill>
          <a:ln w="3175">
            <a:solidFill>
              <a:schemeClr val="bg1">
                <a:lumMod val="50000"/>
              </a:schemeClr>
            </a:solidFill>
          </a:ln>
          <a:effectLst/>
        </c:spPr>
        <c:dLbl>
          <c:idx val="0"/>
          <c:layout>
            <c:manualLayout>
              <c:x val="5.2172352358088238E-2"/>
              <c:y val="-2.642002159004324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
        <c:spPr>
          <a:solidFill>
            <a:srgbClr val="D15420"/>
          </a:solidFill>
          <a:ln w="3175">
            <a:solidFill>
              <a:schemeClr val="bg1">
                <a:lumMod val="50000"/>
              </a:schemeClr>
            </a:solidFill>
          </a:ln>
          <a:effectLst/>
        </c:spPr>
        <c:dLbl>
          <c:idx val="0"/>
          <c:layout>
            <c:manualLayout>
              <c:x val="5.9523809523809521E-3"/>
              <c:y val="-2.410265858171594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7"/>
        <c:spPr>
          <a:solidFill>
            <a:srgbClr val="D15420"/>
          </a:solidFill>
          <a:ln w="3175">
            <a:solidFill>
              <a:schemeClr val="bg1">
                <a:lumMod val="50000"/>
              </a:schemeClr>
            </a:solidFill>
          </a:ln>
          <a:effectLst/>
        </c:spPr>
        <c:dLbl>
          <c:idx val="0"/>
          <c:layout>
            <c:manualLayout>
              <c:x val="-1.4550096466308564E-16"/>
              <c:y val="-2.4219378477995466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
        <c:spPr>
          <a:solidFill>
            <a:srgbClr val="D15420"/>
          </a:solidFill>
          <a:ln w="3175">
            <a:solidFill>
              <a:schemeClr val="bg1">
                <a:lumMod val="50000"/>
              </a:schemeClr>
            </a:solidFill>
          </a:ln>
          <a:effectLst/>
        </c:spPr>
        <c:dLbl>
          <c:idx val="0"/>
          <c:layout>
            <c:manualLayout>
              <c:x val="9.27839634851149E-3"/>
              <c:y val="-1.359035009736689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bg1">
              <a:lumMod val="50000"/>
            </a:schemeClr>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bg1">
              <a:lumMod val="50000"/>
            </a:schemeClr>
          </a:solidFill>
          <a:ln w="3175">
            <a:solidFill>
              <a:schemeClr val="bg1">
                <a:lumMod val="50000"/>
              </a:schemeClr>
            </a:solidFill>
          </a:ln>
          <a:effectLst/>
        </c:spPr>
        <c:dLbl>
          <c:idx val="0"/>
          <c:layout>
            <c:manualLayout>
              <c:x val="7.2808135494982829E-2"/>
              <c:y val="2.1761758106849546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Add text</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11"/>
        <c:spPr>
          <a:solidFill>
            <a:schemeClr val="bg1">
              <a:lumMod val="50000"/>
            </a:schemeClr>
          </a:solidFill>
          <a:ln w="3175">
            <a:solidFill>
              <a:schemeClr val="bg1">
                <a:lumMod val="50000"/>
              </a:schemeClr>
            </a:solidFill>
          </a:ln>
          <a:effectLst/>
        </c:spPr>
        <c:dLbl>
          <c:idx val="0"/>
          <c:layout>
            <c:manualLayout>
              <c:x val="6.9285714285714214E-2"/>
              <c:y val="1.47894341378997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
        <c:spPr>
          <a:solidFill>
            <a:schemeClr val="bg1">
              <a:lumMod val="50000"/>
            </a:schemeClr>
          </a:solidFill>
          <a:ln w="3175">
            <a:solidFill>
              <a:schemeClr val="bg1">
                <a:lumMod val="50000"/>
              </a:schemeClr>
            </a:solidFill>
          </a:ln>
          <a:effectLst/>
        </c:spPr>
        <c:dLbl>
          <c:idx val="0"/>
          <c:layout>
            <c:manualLayout>
              <c:x val="8.9662184635954378E-2"/>
              <c:y val="1.2185409787486242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Add text</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13"/>
        <c:spPr>
          <a:solidFill>
            <a:schemeClr val="bg1">
              <a:lumMod val="50000"/>
            </a:schemeClr>
          </a:solidFill>
          <a:ln w="3175">
            <a:solidFill>
              <a:schemeClr val="bg1">
                <a:lumMod val="50000"/>
              </a:schemeClr>
            </a:solidFill>
          </a:ln>
          <a:effectLst/>
        </c:spPr>
        <c:dLbl>
          <c:idx val="0"/>
          <c:layout>
            <c:manualLayout>
              <c:x val="0.11475628752177613"/>
              <c:y val="1.5119380238760353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Add text</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14"/>
        <c:spPr>
          <a:solidFill>
            <a:schemeClr val="bg1">
              <a:lumMod val="50000"/>
            </a:schemeClr>
          </a:solidFill>
          <a:ln w="3175">
            <a:solidFill>
              <a:schemeClr val="bg1">
                <a:lumMod val="50000"/>
              </a:schemeClr>
            </a:solidFill>
          </a:ln>
          <a:effectLst/>
        </c:spPr>
        <c:dLbl>
          <c:idx val="0"/>
          <c:layout>
            <c:manualLayout>
              <c:x val="0.1113885764279465"/>
              <c:y val="1.886495833988366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5"/>
        <c:spPr>
          <a:solidFill>
            <a:schemeClr val="bg1">
              <a:lumMod val="50000"/>
            </a:schemeClr>
          </a:solidFill>
          <a:ln w="3175">
            <a:solidFill>
              <a:schemeClr val="bg1">
                <a:lumMod val="50000"/>
              </a:schemeClr>
            </a:solidFill>
          </a:ln>
          <a:effectLst/>
        </c:spPr>
        <c:dLbl>
          <c:idx val="0"/>
          <c:layout>
            <c:manualLayout>
              <c:x val="0.1770054699875189"/>
              <c:y val="2.079946659893319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6"/>
        <c:spPr>
          <a:solidFill>
            <a:schemeClr val="bg1">
              <a:lumMod val="50000"/>
            </a:schemeClr>
          </a:solidFill>
          <a:ln w="3175">
            <a:solidFill>
              <a:schemeClr val="bg1">
                <a:lumMod val="50000"/>
              </a:schemeClr>
            </a:solidFill>
          </a:ln>
          <a:effectLst/>
        </c:spPr>
        <c:dLbl>
          <c:idx val="0"/>
          <c:layout>
            <c:manualLayout>
              <c:x val="0.1398950131233595"/>
              <c:y val="1.789301286935907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7"/>
        <c:spPr>
          <a:solidFill>
            <a:schemeClr val="bg1">
              <a:lumMod val="50000"/>
            </a:schemeClr>
          </a:solidFill>
          <a:ln w="3175">
            <a:solidFill>
              <a:schemeClr val="bg1">
                <a:lumMod val="50000"/>
              </a:schemeClr>
            </a:solidFill>
          </a:ln>
          <a:effectLst/>
        </c:spPr>
        <c:dLbl>
          <c:idx val="0"/>
          <c:layout>
            <c:manualLayout>
              <c:x val="0.26233398209163611"/>
              <c:y val="3.0241935483870969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rgbClr val="FFC00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FFC000"/>
          </a:solidFill>
          <a:ln w="3175">
            <a:solidFill>
              <a:schemeClr val="bg1">
                <a:lumMod val="50000"/>
              </a:schemeClr>
            </a:solidFill>
          </a:ln>
          <a:effectLst/>
        </c:spPr>
        <c:dLbl>
          <c:idx val="0"/>
          <c:layout>
            <c:manualLayout>
              <c:x val="8.145621540092926E-2"/>
              <c:y val="3.9711391922783845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FFC000"/>
          </a:solidFill>
          <a:ln w="3175">
            <a:solidFill>
              <a:schemeClr val="bg1">
                <a:lumMod val="50000"/>
              </a:schemeClr>
            </a:solidFill>
          </a:ln>
          <a:effectLst/>
        </c:spPr>
        <c:dLbl>
          <c:idx val="0"/>
          <c:layout>
            <c:manualLayout>
              <c:x val="7.0465195928300681E-2"/>
              <c:y val="3.7777283887901109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1"/>
        <c:spPr>
          <a:solidFill>
            <a:srgbClr val="FFC000"/>
          </a:solidFill>
          <a:ln w="3175">
            <a:solidFill>
              <a:schemeClr val="bg1">
                <a:lumMod val="50000"/>
              </a:schemeClr>
            </a:solidFill>
          </a:ln>
          <a:effectLst/>
        </c:spPr>
        <c:dLbl>
          <c:idx val="0"/>
          <c:layout>
            <c:manualLayout>
              <c:x val="0.11132527819217077"/>
              <c:y val="-1.1336095588857844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FFC000"/>
          </a:solidFill>
          <a:ln w="3175">
            <a:solidFill>
              <a:schemeClr val="bg1">
                <a:lumMod val="50000"/>
              </a:schemeClr>
            </a:solidFill>
          </a:ln>
          <a:effectLst/>
        </c:spPr>
        <c:dLbl>
          <c:idx val="0"/>
          <c:layout>
            <c:manualLayout>
              <c:x val="0.14885923920739519"/>
              <c:y val="-2.6130302260604522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3"/>
        <c:spPr>
          <a:solidFill>
            <a:srgbClr val="FFC000"/>
          </a:solidFill>
          <a:ln w="3175">
            <a:solidFill>
              <a:schemeClr val="bg1">
                <a:lumMod val="50000"/>
              </a:schemeClr>
            </a:solidFill>
          </a:ln>
          <a:effectLst/>
        </c:spPr>
        <c:dLbl>
          <c:idx val="0"/>
          <c:layout>
            <c:manualLayout>
              <c:x val="6.8003042906964031E-2"/>
              <c:y val="-8.0168910337821298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FFC000"/>
          </a:solidFill>
          <a:ln w="3175">
            <a:solidFill>
              <a:schemeClr val="bg1">
                <a:lumMod val="50000"/>
              </a:schemeClr>
            </a:solidFill>
          </a:ln>
          <a:effectLst/>
        </c:spPr>
        <c:dLbl>
          <c:idx val="0"/>
          <c:layout>
            <c:manualLayout>
              <c:x val="0.2127795506113806"/>
              <c:y val="6.3817627635249109E-4"/>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FFC000"/>
          </a:solidFill>
          <a:ln w="3175">
            <a:solidFill>
              <a:schemeClr val="bg1">
                <a:lumMod val="50000"/>
              </a:schemeClr>
            </a:solidFill>
          </a:ln>
          <a:effectLst/>
        </c:spPr>
        <c:dLbl>
          <c:idx val="0"/>
          <c:layout>
            <c:manualLayout>
              <c:x val="0.1111833417309662"/>
              <c:y val="3.968493353653374E-3"/>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r>
                  <a:rPr lang="en-US"/>
                  <a:t>Add text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26"/>
        <c:spPr>
          <a:solidFill>
            <a:srgbClr val="FFC000"/>
          </a:solidFill>
          <a:ln w="3175">
            <a:solidFill>
              <a:schemeClr val="bg1">
                <a:lumMod val="50000"/>
              </a:schemeClr>
            </a:solidFill>
          </a:ln>
          <a:effectLst/>
        </c:spPr>
        <c:dLbl>
          <c:idx val="0"/>
          <c:layout>
            <c:manualLayout>
              <c:x val="0.29282183516269999"/>
              <c:y val="3.3602150537634409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7"/>
        <c:spPr>
          <a:solidFill>
            <a:srgbClr val="D1542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8"/>
        <c:dLbl>
          <c:idx val="0"/>
          <c:layout>
            <c:manualLayout>
              <c:x val="5.2172352358088238E-2"/>
              <c:y val="-2.642002159004324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9"/>
        <c:dLbl>
          <c:idx val="0"/>
          <c:layout>
            <c:manualLayout>
              <c:x val="1.4306649168853821E-2"/>
              <c:y val="-2.6684260757296865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0"/>
        <c:dLbl>
          <c:idx val="0"/>
          <c:layout>
            <c:manualLayout>
              <c:x val="-1.4550096466308564E-16"/>
              <c:y val="-2.4219378477995466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1"/>
        <c:dLbl>
          <c:idx val="0"/>
          <c:layout>
            <c:manualLayout>
              <c:x val="4.3869516310461192E-4"/>
              <c:y val="-2.712122468734803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2"/>
        <c:dLbl>
          <c:idx val="0"/>
          <c:layout>
            <c:manualLayout>
              <c:x val="0"/>
              <c:y val="-2.4542270999335269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3"/>
        <c:dLbl>
          <c:idx val="0"/>
          <c:layout>
            <c:manualLayout>
              <c:x val="1.7857142857142783E-2"/>
              <c:y val="-1.696707421083459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4"/>
        <c:dLbl>
          <c:idx val="0"/>
          <c:layout>
            <c:manualLayout>
              <c:x val="5.9523809523809521E-3"/>
              <c:y val="-2.410265858171594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5"/>
        <c:dLbl>
          <c:idx val="0"/>
          <c:layout>
            <c:manualLayout>
              <c:x val="9.27839634851149E-3"/>
              <c:y val="-1.3590350097366892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36"/>
        <c:spPr>
          <a:solidFill>
            <a:schemeClr val="bg1">
              <a:lumMod val="50000"/>
            </a:schemeClr>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Lst>
        </c:dLbl>
      </c:pivotFmt>
      <c:pivotFmt>
        <c:idx val="37"/>
        <c:dLbl>
          <c:idx val="0"/>
          <c:layout>
            <c:manualLayout>
              <c:x val="0.1113885764279465"/>
              <c:y val="1.886495833988366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8"/>
        <c:dLbl>
          <c:idx val="0"/>
          <c:layout>
            <c:manualLayout>
              <c:x val="6.9285714285714214E-2"/>
              <c:y val="1.47894341378997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9"/>
        <c:dLbl>
          <c:idx val="0"/>
          <c:layout>
            <c:manualLayout>
              <c:x val="0.1398950131233595"/>
              <c:y val="1.789301286935907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0"/>
        <c:dLbl>
          <c:idx val="0"/>
          <c:layout>
            <c:manualLayout>
              <c:x val="0.11475628752177613"/>
              <c:y val="1.5119380238760353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Add text</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41"/>
        <c:dLbl>
          <c:idx val="0"/>
          <c:layout>
            <c:manualLayout>
              <c:x val="8.9662184635954378E-2"/>
              <c:y val="1.2185409787486242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Add text</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42"/>
        <c:dLbl>
          <c:idx val="0"/>
          <c:layout>
            <c:manualLayout>
              <c:x val="7.2808135494982829E-2"/>
              <c:y val="2.1761758106849546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Add text</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43"/>
        <c:dLbl>
          <c:idx val="0"/>
          <c:layout>
            <c:manualLayout>
              <c:x val="0.1770054699875189"/>
              <c:y val="2.0799466598933197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4"/>
        <c:dLbl>
          <c:idx val="0"/>
          <c:layout>
            <c:manualLayout>
              <c:x val="0.26233398209163611"/>
              <c:y val="3.0241935483870969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5"/>
        <c:spPr>
          <a:solidFill>
            <a:srgbClr val="FFC00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6"/>
        <c:dLbl>
          <c:idx val="0"/>
          <c:layout>
            <c:manualLayout>
              <c:x val="6.8003042906964031E-2"/>
              <c:y val="-8.0168910337821298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7"/>
        <c:dLbl>
          <c:idx val="0"/>
          <c:layout>
            <c:manualLayout>
              <c:x val="7.0465195928300681E-2"/>
              <c:y val="3.7777283887901109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8"/>
        <c:dLbl>
          <c:idx val="0"/>
          <c:layout>
            <c:manualLayout>
              <c:x val="0.1111833417309662"/>
              <c:y val="3.968493353653374E-3"/>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r>
                  <a:rPr lang="en-US"/>
                  <a:t>Add text</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49"/>
        <c:dLbl>
          <c:idx val="0"/>
          <c:layout>
            <c:manualLayout>
              <c:x val="0.14885923920739519"/>
              <c:y val="-2.6130302260604522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0"/>
        <c:dLbl>
          <c:idx val="0"/>
          <c:layout>
            <c:manualLayout>
              <c:x val="0.11132527819217077"/>
              <c:y val="-1.1336095588857844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1"/>
        <c:dLbl>
          <c:idx val="0"/>
          <c:layout>
            <c:manualLayout>
              <c:x val="8.145621540092926E-2"/>
              <c:y val="3.9711391922783845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2"/>
        <c:dLbl>
          <c:idx val="0"/>
          <c:layout>
            <c:manualLayout>
              <c:x val="0.2127795506113806"/>
              <c:y val="6.3817627635249109E-4"/>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3"/>
        <c:dLbl>
          <c:idx val="0"/>
          <c:layout>
            <c:manualLayout>
              <c:x val="0.29282183516269999"/>
              <c:y val="3.3602150537634409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4"/>
        <c:spPr>
          <a:solidFill>
            <a:srgbClr val="D1542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5"/>
        <c:dLbl>
          <c:idx val="0"/>
          <c:layout>
            <c:manualLayout>
              <c:x val="1.5145362404313386E-2"/>
              <c:y val="-1.671595089915075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6"/>
        <c:dLbl>
          <c:idx val="0"/>
          <c:layout>
            <c:manualLayout>
              <c:x val="1.1251446456452338E-2"/>
              <c:y val="-1.9406335125139926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7"/>
        <c:dLbl>
          <c:idx val="0"/>
          <c:layout>
            <c:manualLayout>
              <c:x val="-5.6013203628318944E-17"/>
              <c:y val="-1.4515352611491249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8"/>
        <c:dLbl>
          <c:idx val="0"/>
          <c:layout>
            <c:manualLayout>
              <c:x val="4.3880857697548475E-4"/>
              <c:y val="-1.9843207372004353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59"/>
        <c:dLbl>
          <c:idx val="0"/>
          <c:layout>
            <c:manualLayout>
              <c:x val="9.5292548122736798E-3"/>
              <c:y val="-2.454221060795348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0"/>
        <c:dLbl>
          <c:idx val="0"/>
          <c:layout>
            <c:manualLayout>
              <c:x val="8.327818370902608E-3"/>
              <c:y val="-1.696714766549378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1"/>
        <c:dLbl>
          <c:idx val="0"/>
          <c:layout>
            <c:manualLayout>
              <c:x val="5.9523036247415709E-3"/>
              <c:y val="-1.682464364443532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2"/>
        <c:dLbl>
          <c:idx val="0"/>
          <c:layout>
            <c:manualLayout>
              <c:x val="1.9265878282068674E-2"/>
              <c:y val="-2.0868434022166444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63"/>
        <c:spPr>
          <a:solidFill>
            <a:schemeClr val="bg1">
              <a:lumMod val="50000"/>
            </a:schemeClr>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Lst>
        </c:dLbl>
      </c:pivotFmt>
      <c:pivotFmt>
        <c:idx val="64"/>
        <c:dLbl>
          <c:idx val="0"/>
          <c:layout>
            <c:manualLayout>
              <c:x val="0.16998779955250018"/>
              <c:y val="1.6438965871624082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5"/>
        <c:dLbl>
          <c:idx val="0"/>
          <c:layout>
            <c:manualLayout>
              <c:x val="7.3460800247310429E-2"/>
              <c:y val="1.478947227666410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6"/>
        <c:dLbl>
          <c:idx val="0"/>
          <c:layout>
            <c:manualLayout>
              <c:x val="0.11690594850600793"/>
              <c:y val="1.7893041754060219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7"/>
        <c:dLbl>
          <c:idx val="0"/>
          <c:layout>
            <c:manualLayout>
              <c:x val="0.1142349058854778"/>
              <c:y val="1.2693364202837091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452</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68"/>
        <c:dLbl>
          <c:idx val="0"/>
          <c:layout>
            <c:manualLayout>
              <c:x val="5.1805231035657352E-2"/>
              <c:y val="1.7037444555238455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974</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69"/>
        <c:dLbl>
          <c:idx val="0"/>
          <c:layout>
            <c:manualLayout>
              <c:x val="0.43248620509057295"/>
              <c:y val="2.176166297990044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697</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70"/>
        <c:dLbl>
          <c:idx val="0"/>
          <c:layout>
            <c:manualLayout>
              <c:x val="9.0108633504859856E-2"/>
              <c:y val="1.837346750870106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1"/>
        <c:dLbl>
          <c:idx val="0"/>
          <c:layout>
            <c:manualLayout>
              <c:x val="0.47016953069545553"/>
              <c:y val="2.296396902352271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2"/>
        <c:spPr>
          <a:solidFill>
            <a:srgbClr val="FFC00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3"/>
        <c:dLbl>
          <c:idx val="0"/>
          <c:layout>
            <c:manualLayout>
              <c:x val="0.21714155370372865"/>
              <c:y val="-5.5908950245848535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4"/>
        <c:dLbl>
          <c:idx val="0"/>
          <c:layout>
            <c:manualLayout>
              <c:x val="0.12240521951254718"/>
              <c:y val="-8.3523402369462749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5"/>
        <c:dLbl>
          <c:idx val="0"/>
          <c:layout>
            <c:manualLayout>
              <c:x val="0.14400564852206504"/>
              <c:y val="1.5425200670876838E-3"/>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r>
                  <a:rPr lang="en-US"/>
                  <a:t>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76"/>
        <c:dLbl>
          <c:idx val="0"/>
          <c:layout>
            <c:manualLayout>
              <c:x val="0.15726887055070088"/>
              <c:y val="-9.8910398208957497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7"/>
        <c:dLbl>
          <c:idx val="0"/>
          <c:layout>
            <c:manualLayout>
              <c:x val="9.0531072123703163E-2"/>
              <c:y val="-6.484123982318804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8"/>
        <c:dLbl>
          <c:idx val="0"/>
          <c:layout>
            <c:manualLayout>
              <c:x val="0.46210763105726693"/>
              <c:y val="1.5451944052844923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9"/>
        <c:dLbl>
          <c:idx val="0"/>
          <c:layout>
            <c:manualLayout>
              <c:x val="0.13549324773511365"/>
              <c:y val="-1.7877950845663943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0"/>
        <c:dLbl>
          <c:idx val="0"/>
          <c:layout>
            <c:manualLayout>
              <c:x val="0.4933077619156952"/>
              <c:y val="-3.9177144341673445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1"/>
        <c:spPr>
          <a:solidFill>
            <a:srgbClr val="D1542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2"/>
        <c:dLbl>
          <c:idx val="0"/>
          <c:layout>
            <c:manualLayout>
              <c:x val="9.5292548122736798E-3"/>
              <c:y val="-2.454221060795348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3"/>
        <c:dLbl>
          <c:idx val="0"/>
          <c:layout>
            <c:manualLayout>
              <c:x val="1.1251446456452338E-2"/>
              <c:y val="-1.9406335125139926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4"/>
        <c:dLbl>
          <c:idx val="0"/>
          <c:layout>
            <c:manualLayout>
              <c:x val="5.9523036247415709E-3"/>
              <c:y val="-1.682464364443532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5"/>
        <c:dLbl>
          <c:idx val="0"/>
          <c:layout>
            <c:manualLayout>
              <c:x val="4.3880857697548475E-4"/>
              <c:y val="-1.9843207372004353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6"/>
        <c:dLbl>
          <c:idx val="0"/>
          <c:layout>
            <c:manualLayout>
              <c:x val="-5.6013203628318944E-17"/>
              <c:y val="-1.4515352611491249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7"/>
        <c:dLbl>
          <c:idx val="0"/>
          <c:layout>
            <c:manualLayout>
              <c:x val="1.5145362404313386E-2"/>
              <c:y val="-1.671595089915075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8"/>
        <c:dLbl>
          <c:idx val="0"/>
          <c:layout>
            <c:manualLayout>
              <c:x val="8.327818370902608E-3"/>
              <c:y val="-1.696714766549378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89"/>
        <c:dLbl>
          <c:idx val="0"/>
          <c:layout>
            <c:manualLayout>
              <c:x val="1.9265878282068674E-2"/>
              <c:y val="-2.0868434022166444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90"/>
        <c:spPr>
          <a:solidFill>
            <a:schemeClr val="bg1">
              <a:lumMod val="50000"/>
            </a:schemeClr>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Lst>
        </c:dLbl>
      </c:pivotFmt>
      <c:pivotFmt>
        <c:idx val="91"/>
        <c:dLbl>
          <c:idx val="0"/>
          <c:layout>
            <c:manualLayout>
              <c:x val="5.1805231035657352E-2"/>
              <c:y val="1.7037444555238455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974</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92"/>
        <c:dLbl>
          <c:idx val="0"/>
          <c:layout>
            <c:manualLayout>
              <c:x val="7.3460800247310429E-2"/>
              <c:y val="1.478947227666410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3"/>
        <c:dLbl>
          <c:idx val="0"/>
          <c:layout>
            <c:manualLayout>
              <c:x val="9.0108633504859856E-2"/>
              <c:y val="1.837346750870106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4"/>
        <c:dLbl>
          <c:idx val="0"/>
          <c:layout>
            <c:manualLayout>
              <c:x val="0.1142349058854778"/>
              <c:y val="1.2693364202837091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452</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95"/>
        <c:dLbl>
          <c:idx val="0"/>
          <c:layout>
            <c:manualLayout>
              <c:x val="0.11690594850600793"/>
              <c:y val="1.7893041754060219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6"/>
        <c:dLbl>
          <c:idx val="0"/>
          <c:layout>
            <c:manualLayout>
              <c:x val="0.16998779955250018"/>
              <c:y val="1.6438965871624082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7"/>
        <c:dLbl>
          <c:idx val="0"/>
          <c:layout>
            <c:manualLayout>
              <c:x val="0.43248620509057295"/>
              <c:y val="2.176166297990044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697</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98"/>
        <c:dLbl>
          <c:idx val="0"/>
          <c:layout>
            <c:manualLayout>
              <c:x val="0.47016953069545553"/>
              <c:y val="2.296396902352271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9"/>
        <c:spPr>
          <a:solidFill>
            <a:srgbClr val="FFC00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0"/>
        <c:dLbl>
          <c:idx val="0"/>
          <c:layout>
            <c:manualLayout>
              <c:x val="9.0531072123703163E-2"/>
              <c:y val="-6.484123982318804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1"/>
        <c:dLbl>
          <c:idx val="0"/>
          <c:layout>
            <c:manualLayout>
              <c:x val="0.12240521951254718"/>
              <c:y val="-8.3523402369462749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2"/>
        <c:dLbl>
          <c:idx val="0"/>
          <c:layout>
            <c:manualLayout>
              <c:x val="0.13549324773511365"/>
              <c:y val="-1.7877950845663943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3"/>
        <c:dLbl>
          <c:idx val="0"/>
          <c:layout>
            <c:manualLayout>
              <c:x val="0.15726887055070088"/>
              <c:y val="-9.8910398208957497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4"/>
        <c:dLbl>
          <c:idx val="0"/>
          <c:layout>
            <c:manualLayout>
              <c:x val="0.14400564852206504"/>
              <c:y val="1.5425200670876838E-3"/>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r>
                  <a:rPr lang="en-US"/>
                  <a:t>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105"/>
        <c:dLbl>
          <c:idx val="0"/>
          <c:layout>
            <c:manualLayout>
              <c:x val="0.21714155370372865"/>
              <c:y val="-5.5908950245848535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6"/>
        <c:dLbl>
          <c:idx val="0"/>
          <c:layout>
            <c:manualLayout>
              <c:x val="0.46210763105726693"/>
              <c:y val="1.5451944052844923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7"/>
        <c:dLbl>
          <c:idx val="0"/>
          <c:layout>
            <c:manualLayout>
              <c:x val="0.4933077619156952"/>
              <c:y val="-3.9177144341673445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08"/>
        <c:spPr>
          <a:solidFill>
            <a:srgbClr val="D1542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09"/>
        <c:dLbl>
          <c:idx val="0"/>
          <c:layout>
            <c:manualLayout>
              <c:x val="9.5292548122736798E-3"/>
              <c:y val="-2.454221060795348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0"/>
        <c:dLbl>
          <c:idx val="0"/>
          <c:layout>
            <c:manualLayout>
              <c:x val="1.1251446456452338E-2"/>
              <c:y val="-1.9406335125139926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1"/>
        <c:dLbl>
          <c:idx val="0"/>
          <c:layout>
            <c:manualLayout>
              <c:x val="5.9523036247415709E-3"/>
              <c:y val="-1.682464364443532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2"/>
        <c:dLbl>
          <c:idx val="0"/>
          <c:layout>
            <c:manualLayout>
              <c:x val="4.3880857697548475E-4"/>
              <c:y val="-1.9843207372004353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3"/>
        <c:dLbl>
          <c:idx val="0"/>
          <c:layout>
            <c:manualLayout>
              <c:x val="-5.6013203628318944E-17"/>
              <c:y val="-1.4515352611491249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4"/>
        <c:dLbl>
          <c:idx val="0"/>
          <c:layout>
            <c:manualLayout>
              <c:x val="1.5145362404313386E-2"/>
              <c:y val="-1.6715950899150751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5"/>
        <c:dLbl>
          <c:idx val="0"/>
          <c:layout>
            <c:manualLayout>
              <c:x val="8.327818370902608E-3"/>
              <c:y val="-1.696714766549378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6"/>
        <c:dLbl>
          <c:idx val="0"/>
          <c:layout>
            <c:manualLayout>
              <c:x val="1.9265878282068674E-2"/>
              <c:y val="-2.0868434022166444E-2"/>
            </c:manualLayout>
          </c:layout>
          <c:spPr>
            <a:noFill/>
            <a:ln>
              <a:noFill/>
            </a:ln>
            <a:effectLst/>
          </c:spPr>
          <c:txPr>
            <a:bodyPr rot="0" spcFirstLastPara="1" vertOverflow="ellipsis" vert="horz" wrap="square" anchor="ctr" anchorCtr="1"/>
            <a:lstStyle/>
            <a:p>
              <a:pPr>
                <a:defRPr sz="11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17"/>
        <c:spPr>
          <a:solidFill>
            <a:schemeClr val="bg1">
              <a:lumMod val="50000"/>
            </a:schemeClr>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inBase"/>
          <c:showLegendKey val="0"/>
          <c:showVal val="1"/>
          <c:showCatName val="0"/>
          <c:showSerName val="0"/>
          <c:showPercent val="0"/>
          <c:showBubbleSize val="0"/>
          <c:extLst>
            <c:ext xmlns:c15="http://schemas.microsoft.com/office/drawing/2012/chart" uri="{CE6537A1-D6FC-4f65-9D91-7224C49458BB}"/>
          </c:extLst>
        </c:dLbl>
      </c:pivotFmt>
      <c:pivotFmt>
        <c:idx val="118"/>
        <c:dLbl>
          <c:idx val="0"/>
          <c:layout>
            <c:manualLayout>
              <c:x val="5.1805231035657352E-2"/>
              <c:y val="1.7037444555238455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974</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119"/>
        <c:dLbl>
          <c:idx val="0"/>
          <c:layout>
            <c:manualLayout>
              <c:x val="7.3460800247310429E-2"/>
              <c:y val="1.478947227666410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0"/>
        <c:dLbl>
          <c:idx val="0"/>
          <c:layout>
            <c:manualLayout>
              <c:x val="9.0108633504859856E-2"/>
              <c:y val="1.8373467508701061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1"/>
        <c:dLbl>
          <c:idx val="0"/>
          <c:layout>
            <c:manualLayout>
              <c:x val="0.1142349058854778"/>
              <c:y val="1.2693364202837091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452</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122"/>
        <c:dLbl>
          <c:idx val="0"/>
          <c:layout>
            <c:manualLayout>
              <c:x val="0.11690594850600793"/>
              <c:y val="1.7893041754060219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3"/>
        <c:dLbl>
          <c:idx val="0"/>
          <c:layout>
            <c:manualLayout>
              <c:x val="0.16998779955250018"/>
              <c:y val="1.6438965871624082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4"/>
        <c:dLbl>
          <c:idx val="0"/>
          <c:layout>
            <c:manualLayout>
              <c:x val="0.43248620509057295"/>
              <c:y val="2.176166297990044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r>
                  <a:rPr lang="en-US"/>
                  <a:t>697</a:t>
                </a:r>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125"/>
        <c:dLbl>
          <c:idx val="0"/>
          <c:layout>
            <c:manualLayout>
              <c:x val="0.47016953069545553"/>
              <c:y val="2.2963969023522716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6"/>
        <c:spPr>
          <a:solidFill>
            <a:srgbClr val="FFC000"/>
          </a:solidFill>
          <a:ln w="3175">
            <a:solidFill>
              <a:schemeClr val="bg1">
                <a:lumMod val="50000"/>
              </a:schemeClr>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7"/>
        <c:dLbl>
          <c:idx val="0"/>
          <c:layout>
            <c:manualLayout>
              <c:x val="9.0531072123703163E-2"/>
              <c:y val="-6.484123982318804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8"/>
        <c:dLbl>
          <c:idx val="0"/>
          <c:layout>
            <c:manualLayout>
              <c:x val="0.12240521951254718"/>
              <c:y val="-8.3523402369462749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29"/>
        <c:dLbl>
          <c:idx val="0"/>
          <c:layout>
            <c:manualLayout>
              <c:x val="0.13549324773511365"/>
              <c:y val="-1.7877950845663943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0"/>
        <c:dLbl>
          <c:idx val="0"/>
          <c:layout>
            <c:manualLayout>
              <c:x val="0.15726887055070088"/>
              <c:y val="-9.8910398208957497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1"/>
        <c:dLbl>
          <c:idx val="0"/>
          <c:layout>
            <c:manualLayout>
              <c:x val="0.14400564852206504"/>
              <c:y val="1.5425200670876838E-3"/>
            </c:manualLayout>
          </c:layout>
          <c:tx>
            <c:rich>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r>
                  <a:rPr lang="en-US"/>
                  <a:t>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Lst>
        </c:dLbl>
      </c:pivotFmt>
      <c:pivotFmt>
        <c:idx val="132"/>
        <c:dLbl>
          <c:idx val="0"/>
          <c:layout>
            <c:manualLayout>
              <c:x val="0.21714155370372865"/>
              <c:y val="-5.5908950245848535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3"/>
        <c:dLbl>
          <c:idx val="0"/>
          <c:layout>
            <c:manualLayout>
              <c:x val="0.46210763105726693"/>
              <c:y val="1.5451944052844923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34"/>
        <c:dLbl>
          <c:idx val="0"/>
          <c:layout>
            <c:manualLayout>
              <c:x val="0.4933077619156952"/>
              <c:y val="-3.9177144341673445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40226793525809273"/>
          <c:y val="1.7002395985813434E-2"/>
          <c:w val="0.51023195538057742"/>
          <c:h val="0.96602142550231951"/>
        </c:manualLayout>
      </c:layout>
      <c:barChart>
        <c:barDir val="bar"/>
        <c:grouping val="clustered"/>
        <c:varyColors val="0"/>
        <c:ser>
          <c:idx val="0"/>
          <c:order val="0"/>
          <c:tx>
            <c:strRef>
              <c:f>'Occupations Summaries'!$P$7</c:f>
              <c:strCache>
                <c:ptCount val="1"/>
                <c:pt idx="0">
                  <c:v>Demand</c:v>
                </c:pt>
              </c:strCache>
            </c:strRef>
          </c:tx>
          <c:spPr>
            <a:solidFill>
              <a:srgbClr val="D15420"/>
            </a:solidFill>
            <a:ln w="3175">
              <a:solidFill>
                <a:schemeClr val="bg1">
                  <a:lumMod val="50000"/>
                </a:schemeClr>
              </a:solidFill>
            </a:ln>
            <a:effectLst/>
          </c:spPr>
          <c:invertIfNegative val="0"/>
          <c:dPt>
            <c:idx val="0"/>
            <c:invertIfNegative val="0"/>
            <c:bubble3D val="0"/>
            <c:spPr>
              <a:solidFill>
                <a:srgbClr val="006472"/>
              </a:solidFill>
              <a:ln w="3175">
                <a:solidFill>
                  <a:schemeClr val="bg1">
                    <a:lumMod val="50000"/>
                  </a:schemeClr>
                </a:solidFill>
              </a:ln>
              <a:effectLst/>
            </c:spPr>
            <c:extLst>
              <c:ext xmlns:c16="http://schemas.microsoft.com/office/drawing/2014/chart" uri="{C3380CC4-5D6E-409C-BE32-E72D297353CC}">
                <c16:uniqueId val="{00000001-FA38-49D1-9FC4-D1BDB01DE700}"/>
              </c:ext>
            </c:extLst>
          </c:dPt>
          <c:dPt>
            <c:idx val="1"/>
            <c:invertIfNegative val="0"/>
            <c:bubble3D val="0"/>
            <c:spPr>
              <a:solidFill>
                <a:srgbClr val="93A134"/>
              </a:solidFill>
              <a:ln w="3175">
                <a:solidFill>
                  <a:schemeClr val="bg1">
                    <a:lumMod val="50000"/>
                  </a:schemeClr>
                </a:solidFill>
              </a:ln>
              <a:effectLst/>
            </c:spPr>
            <c:extLst>
              <c:ext xmlns:c16="http://schemas.microsoft.com/office/drawing/2014/chart" uri="{C3380CC4-5D6E-409C-BE32-E72D297353CC}">
                <c16:uniqueId val="{00000003-FA38-49D1-9FC4-D1BDB01DE700}"/>
              </c:ext>
            </c:extLst>
          </c:dPt>
          <c:dPt>
            <c:idx val="2"/>
            <c:invertIfNegative val="0"/>
            <c:bubble3D val="0"/>
            <c:spPr>
              <a:solidFill>
                <a:srgbClr val="00A780"/>
              </a:solidFill>
              <a:ln w="3175">
                <a:solidFill>
                  <a:schemeClr val="bg1">
                    <a:lumMod val="50000"/>
                  </a:schemeClr>
                </a:solidFill>
              </a:ln>
              <a:effectLst/>
            </c:spPr>
            <c:extLst>
              <c:ext xmlns:c16="http://schemas.microsoft.com/office/drawing/2014/chart" uri="{C3380CC4-5D6E-409C-BE32-E72D297353CC}">
                <c16:uniqueId val="{00000005-FA38-49D1-9FC4-D1BDB01DE700}"/>
              </c:ext>
            </c:extLst>
          </c:dPt>
          <c:dPt>
            <c:idx val="4"/>
            <c:invertIfNegative val="0"/>
            <c:bubble3D val="0"/>
            <c:spPr>
              <a:solidFill>
                <a:srgbClr val="3984B5"/>
              </a:solidFill>
              <a:ln w="3175">
                <a:solidFill>
                  <a:schemeClr val="bg1">
                    <a:lumMod val="50000"/>
                  </a:schemeClr>
                </a:solidFill>
              </a:ln>
              <a:effectLst/>
            </c:spPr>
            <c:extLst>
              <c:ext xmlns:c16="http://schemas.microsoft.com/office/drawing/2014/chart" uri="{C3380CC4-5D6E-409C-BE32-E72D297353CC}">
                <c16:uniqueId val="{00000007-FA38-49D1-9FC4-D1BDB01DE700}"/>
              </c:ext>
            </c:extLst>
          </c:dPt>
          <c:dPt>
            <c:idx val="5"/>
            <c:invertIfNegative val="0"/>
            <c:bubble3D val="0"/>
            <c:spPr>
              <a:solidFill>
                <a:srgbClr val="55437F"/>
              </a:solidFill>
              <a:ln w="3175">
                <a:solidFill>
                  <a:schemeClr val="bg1">
                    <a:lumMod val="50000"/>
                  </a:schemeClr>
                </a:solidFill>
              </a:ln>
              <a:effectLst/>
            </c:spPr>
            <c:extLst>
              <c:ext xmlns:c16="http://schemas.microsoft.com/office/drawing/2014/chart" uri="{C3380CC4-5D6E-409C-BE32-E72D297353CC}">
                <c16:uniqueId val="{00000009-FA38-49D1-9FC4-D1BDB01DE700}"/>
              </c:ext>
            </c:extLst>
          </c:dPt>
          <c:dPt>
            <c:idx val="6"/>
            <c:invertIfNegative val="0"/>
            <c:bubble3D val="0"/>
            <c:spPr>
              <a:solidFill>
                <a:srgbClr val="00437C"/>
              </a:solidFill>
              <a:ln w="3175">
                <a:solidFill>
                  <a:schemeClr val="bg1">
                    <a:lumMod val="50000"/>
                  </a:schemeClr>
                </a:solidFill>
              </a:ln>
              <a:effectLst/>
            </c:spPr>
            <c:extLst>
              <c:ext xmlns:c16="http://schemas.microsoft.com/office/drawing/2014/chart" uri="{C3380CC4-5D6E-409C-BE32-E72D297353CC}">
                <c16:uniqueId val="{0000000B-FA38-49D1-9FC4-D1BDB01DE700}"/>
              </c:ext>
            </c:extLst>
          </c:dPt>
          <c:dPt>
            <c:idx val="7"/>
            <c:invertIfNegative val="0"/>
            <c:bubble3D val="0"/>
            <c:spPr>
              <a:solidFill>
                <a:srgbClr val="821618"/>
              </a:solidFill>
              <a:ln w="3175">
                <a:solidFill>
                  <a:schemeClr val="bg1">
                    <a:lumMod val="50000"/>
                  </a:schemeClr>
                </a:solidFill>
              </a:ln>
              <a:effectLst/>
            </c:spPr>
            <c:extLst>
              <c:ext xmlns:c16="http://schemas.microsoft.com/office/drawing/2014/chart" uri="{C3380CC4-5D6E-409C-BE32-E72D297353CC}">
                <c16:uniqueId val="{0000000D-FA38-49D1-9FC4-D1BDB01DE700}"/>
              </c:ext>
            </c:extLst>
          </c:dPt>
          <c:dLbls>
            <c:dLbl>
              <c:idx val="0"/>
              <c:layout>
                <c:manualLayout>
                  <c:x val="9.5292548122736798E-3"/>
                  <c:y val="-2.4542210607953481E-2"/>
                </c:manualLayout>
              </c:layout>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006472"/>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38-49D1-9FC4-D1BDB01DE700}"/>
                </c:ext>
              </c:extLst>
            </c:dLbl>
            <c:dLbl>
              <c:idx val="1"/>
              <c:layout>
                <c:manualLayout>
                  <c:x val="1.1251446456452338E-2"/>
                  <c:y val="-1.9406335125139926E-2"/>
                </c:manualLayout>
              </c:layout>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93A134"/>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38-49D1-9FC4-D1BDB01DE700}"/>
                </c:ext>
              </c:extLst>
            </c:dLbl>
            <c:dLbl>
              <c:idx val="2"/>
              <c:layout>
                <c:manualLayout>
                  <c:x val="5.9523036247415709E-3"/>
                  <c:y val="-1.6824643644435321E-2"/>
                </c:manualLayout>
              </c:layout>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00A78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38-49D1-9FC4-D1BDB01DE700}"/>
                </c:ext>
              </c:extLst>
            </c:dLbl>
            <c:dLbl>
              <c:idx val="3"/>
              <c:layout>
                <c:manualLayout>
                  <c:x val="4.3880857697548475E-4"/>
                  <c:y val="-1.98432073720043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A38-49D1-9FC4-D1BDB01DE700}"/>
                </c:ext>
              </c:extLst>
            </c:dLbl>
            <c:dLbl>
              <c:idx val="4"/>
              <c:layout>
                <c:manualLayout>
                  <c:x val="-5.6013203628318944E-17"/>
                  <c:y val="-1.4515352611491249E-2"/>
                </c:manualLayout>
              </c:layout>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3984B5"/>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A38-49D1-9FC4-D1BDB01DE700}"/>
                </c:ext>
              </c:extLst>
            </c:dLbl>
            <c:dLbl>
              <c:idx val="5"/>
              <c:layout>
                <c:manualLayout>
                  <c:x val="1.5145362404313386E-2"/>
                  <c:y val="-1.6715950899150751E-2"/>
                </c:manualLayout>
              </c:layout>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55437F"/>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A38-49D1-9FC4-D1BDB01DE700}"/>
                </c:ext>
              </c:extLst>
            </c:dLbl>
            <c:dLbl>
              <c:idx val="6"/>
              <c:layout>
                <c:manualLayout>
                  <c:x val="8.327818370902608E-3"/>
                  <c:y val="-1.696714766549378E-2"/>
                </c:manualLayout>
              </c:layout>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00437C"/>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A38-49D1-9FC4-D1BDB01DE700}"/>
                </c:ext>
              </c:extLst>
            </c:dLbl>
            <c:dLbl>
              <c:idx val="7"/>
              <c:layout>
                <c:manualLayout>
                  <c:x val="1.9265878282068674E-2"/>
                  <c:y val="-2.0868434022166444E-2"/>
                </c:manualLayout>
              </c:layout>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821618"/>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A38-49D1-9FC4-D1BDB01DE700}"/>
                </c:ext>
              </c:extLst>
            </c:dLbl>
            <c:numFmt formatCode="#,##0" sourceLinked="0"/>
            <c:spPr>
              <a:noFill/>
              <a:ln>
                <a:noFill/>
              </a:ln>
              <a:effectLst/>
            </c:spPr>
            <c:txPr>
              <a:bodyPr rot="0" spcFirstLastPara="1" vertOverflow="ellipsis" vert="horz" wrap="square" anchor="ctr" anchorCtr="1"/>
              <a:lstStyle/>
              <a:p>
                <a:pPr>
                  <a:defRPr sz="1600" b="1" i="0" u="none" strike="noStrike" kern="1200" baseline="0">
                    <a:solidFill>
                      <a:srgbClr val="D1542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'Occupations Summaries'!$O$8:$O$16</c:f>
              <c:strCache>
                <c:ptCount val="8"/>
                <c:pt idx="0">
                  <c:v>ICT and Digital Media</c:v>
                </c:pt>
                <c:pt idx="1">
                  <c:v>Life Sciences and Biotechnology</c:v>
                </c:pt>
                <c:pt idx="2">
                  <c:v>Energy, Construction, and Utilities</c:v>
                </c:pt>
                <c:pt idx="3">
                  <c:v>Advanced Manufacturing</c:v>
                </c:pt>
                <c:pt idx="4">
                  <c:v>Advanced Transportation and Logistics</c:v>
                </c:pt>
                <c:pt idx="5">
                  <c:v>Retail, Hospitality, and Tourism</c:v>
                </c:pt>
                <c:pt idx="6">
                  <c:v>Health</c:v>
                </c:pt>
                <c:pt idx="7">
                  <c:v>Business and Entrepreneurship</c:v>
                </c:pt>
              </c:strCache>
            </c:strRef>
          </c:cat>
          <c:val>
            <c:numRef>
              <c:f>'Occupations Summaries'!$P$8:$P$16</c:f>
              <c:numCache>
                <c:formatCode>General</c:formatCode>
                <c:ptCount val="8"/>
                <c:pt idx="0">
                  <c:v>860</c:v>
                </c:pt>
                <c:pt idx="1">
                  <c:v>1258</c:v>
                </c:pt>
                <c:pt idx="2">
                  <c:v>2255</c:v>
                </c:pt>
                <c:pt idx="3">
                  <c:v>3450</c:v>
                </c:pt>
                <c:pt idx="4">
                  <c:v>3799</c:v>
                </c:pt>
                <c:pt idx="5">
                  <c:v>4998</c:v>
                </c:pt>
                <c:pt idx="6">
                  <c:v>15769</c:v>
                </c:pt>
                <c:pt idx="7">
                  <c:v>17098</c:v>
                </c:pt>
              </c:numCache>
            </c:numRef>
          </c:val>
          <c:extLst>
            <c:ext xmlns:c16="http://schemas.microsoft.com/office/drawing/2014/chart" uri="{C3380CC4-5D6E-409C-BE32-E72D297353CC}">
              <c16:uniqueId val="{0000000F-FA38-49D1-9FC4-D1BDB01DE700}"/>
            </c:ext>
          </c:extLst>
        </c:ser>
        <c:dLbls>
          <c:showLegendKey val="0"/>
          <c:showVal val="0"/>
          <c:showCatName val="0"/>
          <c:showSerName val="0"/>
          <c:showPercent val="0"/>
          <c:showBubbleSize val="0"/>
        </c:dLbls>
        <c:gapWidth val="40"/>
        <c:axId val="2126559312"/>
        <c:axId val="2102210448"/>
      </c:barChart>
      <c:barChart>
        <c:barDir val="bar"/>
        <c:grouping val="stacked"/>
        <c:varyColors val="0"/>
        <c:ser>
          <c:idx val="1"/>
          <c:order val="1"/>
          <c:tx>
            <c:strRef>
              <c:f>'Occupations Summaries'!$Q$7</c:f>
              <c:strCache>
                <c:ptCount val="1"/>
                <c:pt idx="0">
                  <c:v>CC Supply</c:v>
                </c:pt>
              </c:strCache>
            </c:strRef>
          </c:tx>
          <c:spPr>
            <a:solidFill>
              <a:schemeClr val="bg1">
                <a:lumMod val="50000"/>
              </a:schemeClr>
            </a:solidFill>
            <a:ln w="3175">
              <a:solidFill>
                <a:schemeClr val="bg1">
                  <a:lumMod val="50000"/>
                </a:schemeClr>
              </a:solidFill>
            </a:ln>
            <a:effectLst/>
          </c:spPr>
          <c:invertIfNegative val="0"/>
          <c:dLbls>
            <c:dLbl>
              <c:idx val="0"/>
              <c:layout>
                <c:manualLayout>
                  <c:x val="5.1805231035657352E-2"/>
                  <c:y val="1.7037444555238455E-2"/>
                </c:manualLayout>
              </c:layout>
              <c:tx>
                <c:rich>
                  <a:bodyPr/>
                  <a:lstStyle/>
                  <a:p>
                    <a:r>
                      <a:rPr lang="en-US"/>
                      <a:t>974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FA38-49D1-9FC4-D1BDB01DE700}"/>
                </c:ext>
              </c:extLst>
            </c:dLbl>
            <c:dLbl>
              <c:idx val="1"/>
              <c:layout>
                <c:manualLayout>
                  <c:x val="7.3460800247310429E-2"/>
                  <c:y val="1.478947227666410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A38-49D1-9FC4-D1BDB01DE700}"/>
                </c:ext>
              </c:extLst>
            </c:dLbl>
            <c:dLbl>
              <c:idx val="2"/>
              <c:layout>
                <c:manualLayout>
                  <c:x val="9.0108633504859856E-2"/>
                  <c:y val="1.837346750870106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A38-49D1-9FC4-D1BDB01DE700}"/>
                </c:ext>
              </c:extLst>
            </c:dLbl>
            <c:dLbl>
              <c:idx val="3"/>
              <c:layout>
                <c:manualLayout>
                  <c:x val="0.1142349058854778"/>
                  <c:y val="1.2693364202837091E-2"/>
                </c:manualLayout>
              </c:layout>
              <c:tx>
                <c:rich>
                  <a:bodyPr/>
                  <a:lstStyle/>
                  <a:p>
                    <a:r>
                      <a:rPr lang="en-US"/>
                      <a:t>452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FA38-49D1-9FC4-D1BDB01DE700}"/>
                </c:ext>
              </c:extLst>
            </c:dLbl>
            <c:dLbl>
              <c:idx val="4"/>
              <c:layout>
                <c:manualLayout>
                  <c:x val="0.11690594850600793"/>
                  <c:y val="1.789304175406021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FA38-49D1-9FC4-D1BDB01DE700}"/>
                </c:ext>
              </c:extLst>
            </c:dLbl>
            <c:dLbl>
              <c:idx val="5"/>
              <c:layout>
                <c:manualLayout>
                  <c:x val="0.16998779955250018"/>
                  <c:y val="1.643896587162408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A38-49D1-9FC4-D1BDB01DE700}"/>
                </c:ext>
              </c:extLst>
            </c:dLbl>
            <c:dLbl>
              <c:idx val="6"/>
              <c:layout>
                <c:manualLayout>
                  <c:x val="0.43248620509057295"/>
                  <c:y val="2.176166297990044E-2"/>
                </c:manualLayout>
              </c:layout>
              <c:tx>
                <c:rich>
                  <a:bodyPr/>
                  <a:lstStyle/>
                  <a:p>
                    <a:r>
                      <a:rPr lang="en-US"/>
                      <a:t>697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FA38-49D1-9FC4-D1BDB01DE700}"/>
                </c:ext>
              </c:extLst>
            </c:dLbl>
            <c:dLbl>
              <c:idx val="7"/>
              <c:layout>
                <c:manualLayout>
                  <c:x val="0.47016953069545553"/>
                  <c:y val="2.296396902352271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A38-49D1-9FC4-D1BDB01DE70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lumMod val="50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'Occupations Summaries'!$O$8:$O$16</c:f>
              <c:strCache>
                <c:ptCount val="8"/>
                <c:pt idx="0">
                  <c:v>ICT and Digital Media</c:v>
                </c:pt>
                <c:pt idx="1">
                  <c:v>Life Sciences and Biotechnology</c:v>
                </c:pt>
                <c:pt idx="2">
                  <c:v>Energy, Construction, and Utilities</c:v>
                </c:pt>
                <c:pt idx="3">
                  <c:v>Advanced Manufacturing</c:v>
                </c:pt>
                <c:pt idx="4">
                  <c:v>Advanced Transportation and Logistics</c:v>
                </c:pt>
                <c:pt idx="5">
                  <c:v>Retail, Hospitality, and Tourism</c:v>
                </c:pt>
                <c:pt idx="6">
                  <c:v>Health</c:v>
                </c:pt>
                <c:pt idx="7">
                  <c:v>Business and Entrepreneurship</c:v>
                </c:pt>
              </c:strCache>
            </c:strRef>
          </c:cat>
          <c:val>
            <c:numRef>
              <c:f>'Occupations Summaries'!$Q$8:$Q$16</c:f>
              <c:numCache>
                <c:formatCode>General</c:formatCode>
                <c:ptCount val="8"/>
                <c:pt idx="0">
                  <c:v>699</c:v>
                </c:pt>
                <c:pt idx="1">
                  <c:v>1</c:v>
                </c:pt>
                <c:pt idx="2">
                  <c:v>209</c:v>
                </c:pt>
                <c:pt idx="3">
                  <c:v>465</c:v>
                </c:pt>
                <c:pt idx="4">
                  <c:v>945</c:v>
                </c:pt>
                <c:pt idx="5">
                  <c:v>444</c:v>
                </c:pt>
                <c:pt idx="6">
                  <c:v>1346</c:v>
                </c:pt>
                <c:pt idx="7">
                  <c:v>1527</c:v>
                </c:pt>
              </c:numCache>
            </c:numRef>
          </c:val>
          <c:extLst>
            <c:ext xmlns:c16="http://schemas.microsoft.com/office/drawing/2014/chart" uri="{C3380CC4-5D6E-409C-BE32-E72D297353CC}">
              <c16:uniqueId val="{00000018-FA38-49D1-9FC4-D1BDB01DE700}"/>
            </c:ext>
          </c:extLst>
        </c:ser>
        <c:ser>
          <c:idx val="2"/>
          <c:order val="2"/>
          <c:tx>
            <c:strRef>
              <c:f>'Occupations Summaries'!$R$7</c:f>
              <c:strCache>
                <c:ptCount val="1"/>
                <c:pt idx="0">
                  <c:v>Non-CC Supply</c:v>
                </c:pt>
              </c:strCache>
            </c:strRef>
          </c:tx>
          <c:spPr>
            <a:solidFill>
              <a:srgbClr val="FFC000"/>
            </a:solidFill>
            <a:ln w="3175">
              <a:solidFill>
                <a:schemeClr val="bg1">
                  <a:lumMod val="50000"/>
                </a:schemeClr>
              </a:solidFill>
            </a:ln>
            <a:effectLst/>
          </c:spPr>
          <c:invertIfNegative val="0"/>
          <c:dLbls>
            <c:dLbl>
              <c:idx val="0"/>
              <c:layout>
                <c:manualLayout>
                  <c:x val="8.4813519236338952E-2"/>
                  <c:y val="1.5760097461865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A38-49D1-9FC4-D1BDB01DE700}"/>
                </c:ext>
              </c:extLst>
            </c:dLbl>
            <c:dLbl>
              <c:idx val="1"/>
              <c:layout>
                <c:manualLayout>
                  <c:x val="9.7629091389305325E-2"/>
                  <c:y val="1.63633957520015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FA38-49D1-9FC4-D1BDB01DE700}"/>
                </c:ext>
              </c:extLst>
            </c:dLbl>
            <c:dLbl>
              <c:idx val="2"/>
              <c:layout>
                <c:manualLayout>
                  <c:x val="0.12405814196038531"/>
                  <c:y val="1.7984905866005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A38-49D1-9FC4-D1BDB01DE700}"/>
                </c:ext>
              </c:extLst>
            </c:dLbl>
            <c:dLbl>
              <c:idx val="3"/>
              <c:layout>
                <c:manualLayout>
                  <c:x val="0.14583376477597249"/>
                  <c:y val="7.41005990168174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FA38-49D1-9FC4-D1BDB01DE700}"/>
                </c:ext>
              </c:extLst>
            </c:dLbl>
            <c:dLbl>
              <c:idx val="4"/>
              <c:layout>
                <c:manualLayout>
                  <c:x val="0.1382880956347009"/>
                  <c:y val="1.6371958695474486E-2"/>
                </c:manualLayout>
              </c:layout>
              <c:tx>
                <c:rich>
                  <a:bodyPr/>
                  <a:lstStyle/>
                  <a:p>
                    <a:r>
                      <a:rPr lang="en-US"/>
                      <a:t>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FA38-49D1-9FC4-D1BDB01DE700}"/>
                </c:ext>
              </c:extLst>
            </c:dLbl>
            <c:dLbl>
              <c:idx val="5"/>
              <c:layout>
                <c:manualLayout>
                  <c:x val="0.20951814985390976"/>
                  <c:y val="1.4181791289929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FA38-49D1-9FC4-D1BDB01DE700}"/>
                </c:ext>
              </c:extLst>
            </c:dLbl>
            <c:dLbl>
              <c:idx val="6"/>
              <c:layout>
                <c:manualLayout>
                  <c:x val="0.45257837624499336"/>
                  <c:y val="2.37894138665192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FA38-49D1-9FC4-D1BDB01DE700}"/>
                </c:ext>
              </c:extLst>
            </c:dLbl>
            <c:dLbl>
              <c:idx val="7"/>
              <c:layout>
                <c:manualLayout>
                  <c:x val="0.4818726561409668"/>
                  <c:y val="2.2768360286841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FA38-49D1-9FC4-D1BDB01DE70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C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'Occupations Summaries'!$O$8:$O$16</c:f>
              <c:strCache>
                <c:ptCount val="8"/>
                <c:pt idx="0">
                  <c:v>ICT and Digital Media</c:v>
                </c:pt>
                <c:pt idx="1">
                  <c:v>Life Sciences and Biotechnology</c:v>
                </c:pt>
                <c:pt idx="2">
                  <c:v>Energy, Construction, and Utilities</c:v>
                </c:pt>
                <c:pt idx="3">
                  <c:v>Advanced Manufacturing</c:v>
                </c:pt>
                <c:pt idx="4">
                  <c:v>Advanced Transportation and Logistics</c:v>
                </c:pt>
                <c:pt idx="5">
                  <c:v>Retail, Hospitality, and Tourism</c:v>
                </c:pt>
                <c:pt idx="6">
                  <c:v>Health</c:v>
                </c:pt>
                <c:pt idx="7">
                  <c:v>Business and Entrepreneurship</c:v>
                </c:pt>
              </c:strCache>
            </c:strRef>
          </c:cat>
          <c:val>
            <c:numRef>
              <c:f>'Occupations Summaries'!$R$8:$R$16</c:f>
              <c:numCache>
                <c:formatCode>General</c:formatCode>
                <c:ptCount val="8"/>
                <c:pt idx="0">
                  <c:v>131</c:v>
                </c:pt>
                <c:pt idx="1">
                  <c:v>0</c:v>
                </c:pt>
                <c:pt idx="2">
                  <c:v>0</c:v>
                </c:pt>
                <c:pt idx="3">
                  <c:v>89</c:v>
                </c:pt>
                <c:pt idx="4">
                  <c:v>156</c:v>
                </c:pt>
                <c:pt idx="5">
                  <c:v>471</c:v>
                </c:pt>
                <c:pt idx="6">
                  <c:v>1230</c:v>
                </c:pt>
                <c:pt idx="7">
                  <c:v>2076</c:v>
                </c:pt>
              </c:numCache>
            </c:numRef>
          </c:val>
          <c:extLst>
            <c:ext xmlns:c16="http://schemas.microsoft.com/office/drawing/2014/chart" uri="{C3380CC4-5D6E-409C-BE32-E72D297353CC}">
              <c16:uniqueId val="{00000021-FA38-49D1-9FC4-D1BDB01DE700}"/>
            </c:ext>
          </c:extLst>
        </c:ser>
        <c:dLbls>
          <c:showLegendKey val="0"/>
          <c:showVal val="0"/>
          <c:showCatName val="0"/>
          <c:showSerName val="0"/>
          <c:showPercent val="0"/>
          <c:showBubbleSize val="0"/>
        </c:dLbls>
        <c:gapWidth val="150"/>
        <c:overlap val="100"/>
        <c:axId val="2025908112"/>
        <c:axId val="85449295"/>
      </c:barChart>
      <c:catAx>
        <c:axId val="2126559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102210448"/>
        <c:crosses val="autoZero"/>
        <c:auto val="1"/>
        <c:lblAlgn val="ctr"/>
        <c:lblOffset val="100"/>
        <c:noMultiLvlLbl val="0"/>
      </c:catAx>
      <c:valAx>
        <c:axId val="2102210448"/>
        <c:scaling>
          <c:orientation val="minMax"/>
        </c:scaling>
        <c:delete val="1"/>
        <c:axPos val="b"/>
        <c:numFmt formatCode="General" sourceLinked="1"/>
        <c:majorTickMark val="none"/>
        <c:minorTickMark val="none"/>
        <c:tickLblPos val="nextTo"/>
        <c:crossAx val="2126559312"/>
        <c:crosses val="autoZero"/>
        <c:crossBetween val="between"/>
      </c:valAx>
      <c:valAx>
        <c:axId val="85449295"/>
        <c:scaling>
          <c:orientation val="minMax"/>
        </c:scaling>
        <c:delete val="1"/>
        <c:axPos val="t"/>
        <c:numFmt formatCode="General" sourceLinked="1"/>
        <c:majorTickMark val="out"/>
        <c:minorTickMark val="none"/>
        <c:tickLblPos val="nextTo"/>
        <c:crossAx val="2025908112"/>
        <c:crosses val="max"/>
        <c:crossBetween val="between"/>
      </c:valAx>
      <c:catAx>
        <c:axId val="2025908112"/>
        <c:scaling>
          <c:orientation val="minMax"/>
        </c:scaling>
        <c:delete val="1"/>
        <c:axPos val="l"/>
        <c:numFmt formatCode="General" sourceLinked="1"/>
        <c:majorTickMark val="out"/>
        <c:minorTickMark val="none"/>
        <c:tickLblPos val="nextTo"/>
        <c:crossAx val="85449295"/>
        <c:crosses val="autoZero"/>
        <c:auto val="1"/>
        <c:lblAlgn val="ctr"/>
        <c:lblOffset val="100"/>
        <c:noMultiLvlLbl val="0"/>
      </c:catAx>
    </c:plotArea>
    <c:legend>
      <c:legendPos val="r"/>
      <c:layout>
        <c:manualLayout>
          <c:xMode val="edge"/>
          <c:yMode val="edge"/>
          <c:x val="0.72644195560847746"/>
          <c:y val="0.72013301726711965"/>
          <c:w val="0.25129874390701162"/>
          <c:h val="0.2107178809927240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sz="1100">
          <a:solidFill>
            <a:schemeClr val="tx1"/>
          </a:solidFill>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A0BDD-DB3D-49D6-88B2-29A011F2F526}" type="datetimeFigureOut">
              <a:rPr lang="en-US" smtClean="0"/>
              <a:t>5/31/2022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609C8-484E-4EB7-BD0D-6289C8E714D6}" type="slidenum">
              <a:rPr lang="en-US" smtClean="0"/>
              <a:t>‹#›</a:t>
            </a:fld>
            <a:endParaRPr lang="en-US"/>
          </a:p>
        </p:txBody>
      </p:sp>
    </p:spTree>
    <p:extLst>
      <p:ext uri="{BB962C8B-B14F-4D97-AF65-F5344CB8AC3E}">
        <p14:creationId xmlns:p14="http://schemas.microsoft.com/office/powerpoint/2010/main" val="420602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coeccc.ne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609C8-484E-4EB7-BD0D-6289C8E714D6}" type="slidenum">
              <a:rPr lang="en-US" smtClean="0"/>
              <a:t>1</a:t>
            </a:fld>
            <a:endParaRPr lang="en-US"/>
          </a:p>
        </p:txBody>
      </p:sp>
    </p:spTree>
    <p:extLst>
      <p:ext uri="{BB962C8B-B14F-4D97-AF65-F5344CB8AC3E}">
        <p14:creationId xmlns:p14="http://schemas.microsoft.com/office/powerpoint/2010/main" val="3619862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7955" lvl="2" indent="-457200">
              <a:spcBef>
                <a:spcPts val="0"/>
              </a:spcBef>
              <a:spcAft>
                <a:spcPts val="600"/>
              </a:spcAft>
              <a:buSzPct val="100000"/>
            </a:pPr>
            <a:r>
              <a:rPr lang="en-US" sz="2800" dirty="0">
                <a:latin typeface="Trebuchet MS" panose="020B0603020202020204" pitchFamily="34" charset="0"/>
              </a:rPr>
              <a:t>What is the OC COE?</a:t>
            </a:r>
          </a:p>
          <a:p>
            <a:pPr marL="410755" lvl="2" indent="0">
              <a:spcBef>
                <a:spcPts val="0"/>
              </a:spcBef>
              <a:spcAft>
                <a:spcPts val="600"/>
              </a:spcAft>
              <a:buSzPct val="100000"/>
              <a:buNone/>
            </a:pPr>
            <a:endParaRPr lang="en-US" sz="2800" dirty="0">
              <a:latin typeface="Trebuchet MS" panose="020B0603020202020204" pitchFamily="34" charset="0"/>
            </a:endParaRPr>
          </a:p>
          <a:p>
            <a:pPr marL="867955" lvl="2" indent="-457200">
              <a:spcBef>
                <a:spcPts val="0"/>
              </a:spcBef>
              <a:spcAft>
                <a:spcPts val="600"/>
              </a:spcAft>
              <a:buSzPct val="100000"/>
            </a:pPr>
            <a:r>
              <a:rPr lang="en-US" sz="2800" dirty="0">
                <a:latin typeface="Trebuchet MS" panose="020B0603020202020204" pitchFamily="34" charset="0"/>
              </a:rPr>
              <a:t>What is the OC Sector Analysis Project?</a:t>
            </a:r>
          </a:p>
          <a:p>
            <a:pPr marL="410755" lvl="2" indent="0">
              <a:spcBef>
                <a:spcPts val="0"/>
              </a:spcBef>
              <a:spcAft>
                <a:spcPts val="600"/>
              </a:spcAft>
              <a:buSzPct val="100000"/>
              <a:buNone/>
            </a:pPr>
            <a:endParaRPr lang="en-US" sz="2800" dirty="0">
              <a:latin typeface="Trebuchet MS" panose="020B0603020202020204" pitchFamily="34" charset="0"/>
            </a:endParaRPr>
          </a:p>
          <a:p>
            <a:pPr marL="867955" lvl="2" indent="-457200">
              <a:spcBef>
                <a:spcPts val="0"/>
              </a:spcBef>
              <a:spcAft>
                <a:spcPts val="600"/>
              </a:spcAft>
              <a:buSzPct val="100000"/>
            </a:pPr>
            <a:r>
              <a:rPr lang="en-US" sz="2800" dirty="0">
                <a:latin typeface="Trebuchet MS" panose="020B0603020202020204" pitchFamily="34" charset="0"/>
              </a:rPr>
              <a:t>In-Demand Industry Sectors and Occupations</a:t>
            </a:r>
          </a:p>
          <a:p>
            <a:endParaRPr lang="en-US" dirty="0"/>
          </a:p>
        </p:txBody>
      </p:sp>
      <p:sp>
        <p:nvSpPr>
          <p:cNvPr id="4" name="Slide Number Placeholder 3"/>
          <p:cNvSpPr>
            <a:spLocks noGrp="1"/>
          </p:cNvSpPr>
          <p:nvPr>
            <p:ph type="sldNum" sz="quarter" idx="10"/>
          </p:nvPr>
        </p:nvSpPr>
        <p:spPr/>
        <p:txBody>
          <a:bodyPr/>
          <a:lstStyle/>
          <a:p>
            <a:fld id="{17F609C8-484E-4EB7-BD0D-6289C8E714D6}" type="slidenum">
              <a:rPr lang="en-US" smtClean="0"/>
              <a:t>10</a:t>
            </a:fld>
            <a:endParaRPr lang="en-US"/>
          </a:p>
        </p:txBody>
      </p:sp>
    </p:spTree>
    <p:extLst>
      <p:ext uri="{BB962C8B-B14F-4D97-AF65-F5344CB8AC3E}">
        <p14:creationId xmlns:p14="http://schemas.microsoft.com/office/powerpoint/2010/main" val="2736197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Top Middle-Skill</a:t>
            </a:r>
            <a:r>
              <a:rPr lang="en-US" sz="1800" b="1" baseline="0" dirty="0">
                <a:effectLst/>
                <a:latin typeface="Calibri" panose="020F0502020204030204" pitchFamily="34" charset="0"/>
                <a:ea typeface="Calibri" panose="020F0502020204030204" pitchFamily="34" charset="0"/>
                <a:cs typeface="Times New Roman" panose="02020603050405020304" pitchFamily="18" charset="0"/>
              </a:rPr>
              <a:t> (above Living Wage ($20.63) and Most Potential Opportunity Middle-Skill occupations (below LW)</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b="1" dirty="0"/>
              <a:t>COE Middle-Skill Jobs Definition</a:t>
            </a:r>
            <a:r>
              <a:rPr lang="en-US" b="1" baseline="0" dirty="0"/>
              <a:t>:</a:t>
            </a:r>
          </a:p>
          <a:p>
            <a:pPr marL="342900" indent="-342900">
              <a:spcBef>
                <a:spcPts val="1200"/>
              </a:spcBef>
              <a:spcAft>
                <a:spcPts val="1200"/>
              </a:spcAft>
              <a:buFont typeface="Arial" panose="020B0604020202020204" pitchFamily="34" charset="0"/>
              <a:buChar char="•"/>
            </a:pPr>
            <a:r>
              <a:rPr lang="en-US" sz="1200" dirty="0"/>
              <a:t>All occupations that require an educational requirement of </a:t>
            </a:r>
            <a:r>
              <a:rPr lang="en-US" sz="1200" i="1" dirty="0"/>
              <a:t>some</a:t>
            </a:r>
            <a:r>
              <a:rPr lang="en-US" sz="1200" dirty="0"/>
              <a:t> college, associate degree or apprenticeship, but not a bachelor’s degree;</a:t>
            </a:r>
          </a:p>
          <a:p>
            <a:pPr marL="342900" indent="-342900">
              <a:spcBef>
                <a:spcPts val="1200"/>
              </a:spcBef>
              <a:spcAft>
                <a:spcPts val="1200"/>
              </a:spcAft>
              <a:buFont typeface="Arial" panose="020B0604020202020204" pitchFamily="34" charset="0"/>
              <a:buChar char="•"/>
            </a:pPr>
            <a:r>
              <a:rPr lang="en-US" sz="1200" dirty="0"/>
              <a:t>All occupations that require a bachelor’s degree, but </a:t>
            </a:r>
            <a:r>
              <a:rPr lang="en-US" sz="1200" i="1" dirty="0"/>
              <a:t>also</a:t>
            </a:r>
            <a:r>
              <a:rPr lang="en-US" sz="1200" dirty="0"/>
              <a:t> have </a:t>
            </a:r>
            <a:r>
              <a:rPr lang="en-US" sz="1200" i="1" dirty="0"/>
              <a:t>more</a:t>
            </a:r>
            <a:r>
              <a:rPr lang="en-US" sz="1200" dirty="0"/>
              <a:t> than 1/3 of their existing labor force with an educational attainment of some college or associate degree; </a:t>
            </a:r>
            <a:r>
              <a:rPr lang="en-US" sz="1200" i="1" dirty="0"/>
              <a:t>or</a:t>
            </a:r>
          </a:p>
          <a:p>
            <a:pPr marL="342900" indent="-342900">
              <a:spcBef>
                <a:spcPts val="1200"/>
              </a:spcBef>
              <a:spcAft>
                <a:spcPts val="1200"/>
              </a:spcAft>
              <a:buFont typeface="Arial" panose="020B0604020202020204" pitchFamily="34" charset="0"/>
              <a:buChar char="•"/>
            </a:pPr>
            <a:r>
              <a:rPr lang="en-US" sz="1200" dirty="0"/>
              <a:t>All occupations that require a high school diploma or equivalent or no formal education, but </a:t>
            </a:r>
            <a:r>
              <a:rPr lang="en-US" sz="1200" i="1" dirty="0"/>
              <a:t>also</a:t>
            </a:r>
            <a:r>
              <a:rPr lang="en-US" sz="1200" dirty="0"/>
              <a:t> require short- to long-term</a:t>
            </a:r>
            <a:r>
              <a:rPr lang="en-US" sz="1200" baseline="0" dirty="0"/>
              <a:t> </a:t>
            </a:r>
            <a:r>
              <a:rPr lang="en-US" sz="1200" dirty="0"/>
              <a:t>on-the-job training where multiple community colleges have existing programs.</a:t>
            </a:r>
          </a:p>
          <a:p>
            <a:endParaRPr lang="en-US" dirty="0"/>
          </a:p>
          <a:p>
            <a:r>
              <a:rPr lang="en-US" dirty="0"/>
              <a:t>https://coeccc.net/collection/orange-county-ocsap-2021/</a:t>
            </a:r>
          </a:p>
        </p:txBody>
      </p:sp>
      <p:sp>
        <p:nvSpPr>
          <p:cNvPr id="4" name="Slide Number Placeholder 3"/>
          <p:cNvSpPr>
            <a:spLocks noGrp="1"/>
          </p:cNvSpPr>
          <p:nvPr>
            <p:ph type="sldNum" sz="quarter" idx="5"/>
          </p:nvPr>
        </p:nvSpPr>
        <p:spPr/>
        <p:txBody>
          <a:bodyPr/>
          <a:lstStyle/>
          <a:p>
            <a:fld id="{17F609C8-484E-4EB7-BD0D-6289C8E714D6}" type="slidenum">
              <a:rPr lang="en-US" smtClean="0"/>
              <a:t>11</a:t>
            </a:fld>
            <a:endParaRPr lang="en-US"/>
          </a:p>
        </p:txBody>
      </p:sp>
    </p:spTree>
    <p:extLst>
      <p:ext uri="{BB962C8B-B14F-4D97-AF65-F5344CB8AC3E}">
        <p14:creationId xmlns:p14="http://schemas.microsoft.com/office/powerpoint/2010/main" val="51348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dirty="0"/>
              <a:t>https://coeccc.net/collection/orange-county-ocsap-2021/</a:t>
            </a:r>
          </a:p>
        </p:txBody>
      </p:sp>
      <p:sp>
        <p:nvSpPr>
          <p:cNvPr id="4" name="Slide Number Placeholder 3"/>
          <p:cNvSpPr>
            <a:spLocks noGrp="1"/>
          </p:cNvSpPr>
          <p:nvPr>
            <p:ph type="sldNum" sz="quarter" idx="5"/>
          </p:nvPr>
        </p:nvSpPr>
        <p:spPr/>
        <p:txBody>
          <a:bodyPr/>
          <a:lstStyle/>
          <a:p>
            <a:fld id="{17F609C8-484E-4EB7-BD0D-6289C8E714D6}" type="slidenum">
              <a:rPr lang="en-US" smtClean="0"/>
              <a:t>12</a:t>
            </a:fld>
            <a:endParaRPr lang="en-US"/>
          </a:p>
        </p:txBody>
      </p:sp>
    </p:spTree>
    <p:extLst>
      <p:ext uri="{BB962C8B-B14F-4D97-AF65-F5344CB8AC3E}">
        <p14:creationId xmlns:p14="http://schemas.microsoft.com/office/powerpoint/2010/main" val="2418370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p:txBody>
      </p:sp>
      <p:sp>
        <p:nvSpPr>
          <p:cNvPr id="4" name="Slide Number Placeholder 3"/>
          <p:cNvSpPr>
            <a:spLocks noGrp="1"/>
          </p:cNvSpPr>
          <p:nvPr>
            <p:ph type="sldNum" sz="quarter" idx="10"/>
          </p:nvPr>
        </p:nvSpPr>
        <p:spPr/>
        <p:txBody>
          <a:bodyPr/>
          <a:lstStyle/>
          <a:p>
            <a:fld id="{17F609C8-484E-4EB7-BD0D-6289C8E714D6}" type="slidenum">
              <a:rPr lang="en-US" smtClean="0"/>
              <a:t>13</a:t>
            </a:fld>
            <a:endParaRPr lang="en-US"/>
          </a:p>
        </p:txBody>
      </p:sp>
    </p:spTree>
    <p:extLst>
      <p:ext uri="{BB962C8B-B14F-4D97-AF65-F5344CB8AC3E}">
        <p14:creationId xmlns:p14="http://schemas.microsoft.com/office/powerpoint/2010/main" val="1160307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https://coeccc.net/collection/orange-county-ocsap-2021/									</a:t>
            </a:r>
          </a:p>
          <a:p>
            <a:endParaRPr lang="en-US" dirty="0"/>
          </a:p>
        </p:txBody>
      </p:sp>
      <p:sp>
        <p:nvSpPr>
          <p:cNvPr id="4" name="Slide Number Placeholder 3"/>
          <p:cNvSpPr>
            <a:spLocks noGrp="1"/>
          </p:cNvSpPr>
          <p:nvPr>
            <p:ph type="sldNum" sz="quarter" idx="5"/>
          </p:nvPr>
        </p:nvSpPr>
        <p:spPr/>
        <p:txBody>
          <a:bodyPr/>
          <a:lstStyle/>
          <a:p>
            <a:fld id="{17F609C8-484E-4EB7-BD0D-6289C8E714D6}" type="slidenum">
              <a:rPr lang="en-US" smtClean="0"/>
              <a:t>14</a:t>
            </a:fld>
            <a:endParaRPr lang="en-US"/>
          </a:p>
        </p:txBody>
      </p:sp>
    </p:spTree>
    <p:extLst>
      <p:ext uri="{BB962C8B-B14F-4D97-AF65-F5344CB8AC3E}">
        <p14:creationId xmlns:p14="http://schemas.microsoft.com/office/powerpoint/2010/main" val="2861590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New SOC Code or Title Count by Sector:</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ICT and Digital Media: 6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Health: 4</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Advanced Manufacturing: 2</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Advanced Transportation and Logistics: 2</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Business and Ent: 2</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Retail, Hospitality, and Tourism: 1</a:t>
            </a: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7F609C8-484E-4EB7-BD0D-6289C8E714D6}" type="slidenum">
              <a:rPr lang="en-US" smtClean="0"/>
              <a:t>15</a:t>
            </a:fld>
            <a:endParaRPr lang="en-US"/>
          </a:p>
        </p:txBody>
      </p:sp>
    </p:spTree>
    <p:extLst>
      <p:ext uri="{BB962C8B-B14F-4D97-AF65-F5344CB8AC3E}">
        <p14:creationId xmlns:p14="http://schemas.microsoft.com/office/powerpoint/2010/main" val="187423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dirty="0"/>
              <a:t>https://coeccc.net/collection/orange-county-ocsap-2021/</a:t>
            </a:r>
          </a:p>
          <a:p>
            <a:endParaRPr lang="en-US" dirty="0"/>
          </a:p>
          <a:p>
            <a:r>
              <a:rPr lang="en-US" dirty="0"/>
              <a:t>Of the 145 occupations in the 2019 version, 109 (75%) remained either top middle-skill or most potential opportunity occupations, 18 (12%) moved from top middle-skill to most potential opportunity, 1 (.01%) moved from most potential opportunity to top middle-skill, and 17 (11%) were not included in the 2021 update.</a:t>
            </a:r>
          </a:p>
        </p:txBody>
      </p:sp>
      <p:sp>
        <p:nvSpPr>
          <p:cNvPr id="4" name="Slide Number Placeholder 3"/>
          <p:cNvSpPr>
            <a:spLocks noGrp="1"/>
          </p:cNvSpPr>
          <p:nvPr>
            <p:ph type="sldNum" sz="quarter" idx="5"/>
          </p:nvPr>
        </p:nvSpPr>
        <p:spPr/>
        <p:txBody>
          <a:bodyPr/>
          <a:lstStyle/>
          <a:p>
            <a:fld id="{17F609C8-484E-4EB7-BD0D-6289C8E714D6}" type="slidenum">
              <a:rPr lang="en-US" smtClean="0"/>
              <a:t>16</a:t>
            </a:fld>
            <a:endParaRPr lang="en-US"/>
          </a:p>
        </p:txBody>
      </p:sp>
    </p:spTree>
    <p:extLst>
      <p:ext uri="{BB962C8B-B14F-4D97-AF65-F5344CB8AC3E}">
        <p14:creationId xmlns:p14="http://schemas.microsoft.com/office/powerpoint/2010/main" val="1442007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p:txBody>
      </p:sp>
      <p:sp>
        <p:nvSpPr>
          <p:cNvPr id="4" name="Slide Number Placeholder 3"/>
          <p:cNvSpPr>
            <a:spLocks noGrp="1"/>
          </p:cNvSpPr>
          <p:nvPr>
            <p:ph type="sldNum" sz="quarter" idx="10"/>
          </p:nvPr>
        </p:nvSpPr>
        <p:spPr/>
        <p:txBody>
          <a:bodyPr/>
          <a:lstStyle/>
          <a:p>
            <a:fld id="{17F609C8-484E-4EB7-BD0D-6289C8E714D6}" type="slidenum">
              <a:rPr lang="en-US" smtClean="0"/>
              <a:t>17</a:t>
            </a:fld>
            <a:endParaRPr lang="en-US"/>
          </a:p>
        </p:txBody>
      </p:sp>
    </p:spTree>
    <p:extLst>
      <p:ext uri="{BB962C8B-B14F-4D97-AF65-F5344CB8AC3E}">
        <p14:creationId xmlns:p14="http://schemas.microsoft.com/office/powerpoint/2010/main" val="1399836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a:p>
            <a:endParaRPr lang="en-US" dirty="0"/>
          </a:p>
          <a:p>
            <a:r>
              <a:rPr lang="en-US" sz="1200" i="1" kern="1200" dirty="0">
                <a:solidFill>
                  <a:schemeClr val="tx1"/>
                </a:solidFill>
                <a:effectLst/>
                <a:latin typeface="+mn-lt"/>
                <a:ea typeface="+mn-ea"/>
                <a:cs typeface="+mn-cs"/>
              </a:rPr>
              <a:t>* indicates that the sector has an oversupply of labor, ^ indicates that this sector’s demand has been met, and N/A indicates that no community college program reported awards for this sector or no community college program is available for this sector.</a:t>
            </a:r>
            <a:endParaRPr lang="en-US" dirty="0"/>
          </a:p>
        </p:txBody>
      </p:sp>
      <p:sp>
        <p:nvSpPr>
          <p:cNvPr id="4" name="Slide Number Placeholder 3"/>
          <p:cNvSpPr>
            <a:spLocks noGrp="1"/>
          </p:cNvSpPr>
          <p:nvPr>
            <p:ph type="sldNum" sz="quarter" idx="10"/>
          </p:nvPr>
        </p:nvSpPr>
        <p:spPr/>
        <p:txBody>
          <a:bodyPr/>
          <a:lstStyle/>
          <a:p>
            <a:fld id="{17F609C8-484E-4EB7-BD0D-6289C8E714D6}" type="slidenum">
              <a:rPr lang="en-US" smtClean="0"/>
              <a:t>18</a:t>
            </a:fld>
            <a:endParaRPr lang="en-US"/>
          </a:p>
        </p:txBody>
      </p:sp>
    </p:spTree>
    <p:extLst>
      <p:ext uri="{BB962C8B-B14F-4D97-AF65-F5344CB8AC3E}">
        <p14:creationId xmlns:p14="http://schemas.microsoft.com/office/powerpoint/2010/main" val="2765005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 indicates that the sector has an oversupply of labor, ^ indicates that this sector’s demand has been met, and N/A indicates that no community college program reported awards for this sector or no community college program is available for this sector.</a:t>
            </a:r>
            <a:endParaRPr lang="en-US" dirty="0"/>
          </a:p>
          <a:p>
            <a:endParaRPr lang="en-US" dirty="0"/>
          </a:p>
        </p:txBody>
      </p:sp>
      <p:sp>
        <p:nvSpPr>
          <p:cNvPr id="4" name="Slide Number Placeholder 3"/>
          <p:cNvSpPr>
            <a:spLocks noGrp="1"/>
          </p:cNvSpPr>
          <p:nvPr>
            <p:ph type="sldNum" sz="quarter" idx="10"/>
          </p:nvPr>
        </p:nvSpPr>
        <p:spPr/>
        <p:txBody>
          <a:bodyPr/>
          <a:lstStyle/>
          <a:p>
            <a:fld id="{17F609C8-484E-4EB7-BD0D-6289C8E714D6}" type="slidenum">
              <a:rPr lang="en-US" smtClean="0"/>
              <a:t>19</a:t>
            </a:fld>
            <a:endParaRPr lang="en-US"/>
          </a:p>
        </p:txBody>
      </p:sp>
    </p:spTree>
    <p:extLst>
      <p:ext uri="{BB962C8B-B14F-4D97-AF65-F5344CB8AC3E}">
        <p14:creationId xmlns:p14="http://schemas.microsoft.com/office/powerpoint/2010/main" val="1914652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https://coeccc.net/</a:t>
            </a:r>
          </a:p>
        </p:txBody>
      </p:sp>
      <p:sp>
        <p:nvSpPr>
          <p:cNvPr id="4" name="Slide Number Placeholder 3"/>
          <p:cNvSpPr>
            <a:spLocks noGrp="1"/>
          </p:cNvSpPr>
          <p:nvPr>
            <p:ph type="sldNum" sz="quarter" idx="5"/>
          </p:nvPr>
        </p:nvSpPr>
        <p:spPr/>
        <p:txBody>
          <a:bodyPr/>
          <a:lstStyle/>
          <a:p>
            <a:fld id="{17F609C8-484E-4EB7-BD0D-6289C8E714D6}" type="slidenum">
              <a:rPr lang="en-US" smtClean="0"/>
              <a:t>2</a:t>
            </a:fld>
            <a:endParaRPr lang="en-US"/>
          </a:p>
        </p:txBody>
      </p:sp>
    </p:spTree>
    <p:extLst>
      <p:ext uri="{BB962C8B-B14F-4D97-AF65-F5344CB8AC3E}">
        <p14:creationId xmlns:p14="http://schemas.microsoft.com/office/powerpoint/2010/main" val="1472213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p:txBody>
      </p:sp>
      <p:sp>
        <p:nvSpPr>
          <p:cNvPr id="4" name="Slide Number Placeholder 3"/>
          <p:cNvSpPr>
            <a:spLocks noGrp="1"/>
          </p:cNvSpPr>
          <p:nvPr>
            <p:ph type="sldNum" sz="quarter" idx="10"/>
          </p:nvPr>
        </p:nvSpPr>
        <p:spPr/>
        <p:txBody>
          <a:bodyPr/>
          <a:lstStyle/>
          <a:p>
            <a:fld id="{17F609C8-484E-4EB7-BD0D-6289C8E714D6}" type="slidenum">
              <a:rPr lang="en-US" smtClean="0"/>
              <a:t>20</a:t>
            </a:fld>
            <a:endParaRPr lang="en-US"/>
          </a:p>
        </p:txBody>
      </p:sp>
    </p:spTree>
    <p:extLst>
      <p:ext uri="{BB962C8B-B14F-4D97-AF65-F5344CB8AC3E}">
        <p14:creationId xmlns:p14="http://schemas.microsoft.com/office/powerpoint/2010/main" val="632157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 indicates that the occupation has an oversupply of labor, ^ indicates that this occupation’s demand has been met, and N/A indicates that no community college program reported awards for this occupation or no community college program is available for this occupation.</a:t>
            </a:r>
            <a:endParaRPr lang="en-US" sz="1200" kern="1200" dirty="0">
              <a:solidFill>
                <a:schemeClr val="tx1"/>
              </a:solidFill>
              <a:effectLst/>
              <a:latin typeface="+mn-lt"/>
              <a:ea typeface="+mn-ea"/>
              <a:cs typeface="+mn-cs"/>
            </a:endParaRPr>
          </a:p>
          <a:p>
            <a:r>
              <a:rPr lang="en-US" dirty="0"/>
              <a:t>/</a:t>
            </a:r>
          </a:p>
        </p:txBody>
      </p:sp>
      <p:sp>
        <p:nvSpPr>
          <p:cNvPr id="4" name="Slide Number Placeholder 3"/>
          <p:cNvSpPr>
            <a:spLocks noGrp="1"/>
          </p:cNvSpPr>
          <p:nvPr>
            <p:ph type="sldNum" sz="quarter" idx="10"/>
          </p:nvPr>
        </p:nvSpPr>
        <p:spPr/>
        <p:txBody>
          <a:bodyPr/>
          <a:lstStyle/>
          <a:p>
            <a:fld id="{17F609C8-484E-4EB7-BD0D-6289C8E714D6}" type="slidenum">
              <a:rPr lang="en-US" smtClean="0"/>
              <a:t>21</a:t>
            </a:fld>
            <a:endParaRPr lang="en-US"/>
          </a:p>
        </p:txBody>
      </p:sp>
    </p:spTree>
    <p:extLst>
      <p:ext uri="{BB962C8B-B14F-4D97-AF65-F5344CB8AC3E}">
        <p14:creationId xmlns:p14="http://schemas.microsoft.com/office/powerpoint/2010/main" val="1194118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 indicates that the occupation has an oversupply of labor, ^ indicates that this occupation’s demand has been met, and N/A indicates that no community college program reported awards for this occupation or no community college program is available for this occupation.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F609C8-484E-4EB7-BD0D-6289C8E714D6}" type="slidenum">
              <a:rPr lang="en-US" smtClean="0"/>
              <a:t>22</a:t>
            </a:fld>
            <a:endParaRPr lang="en-US"/>
          </a:p>
        </p:txBody>
      </p:sp>
    </p:spTree>
    <p:extLst>
      <p:ext uri="{BB962C8B-B14F-4D97-AF65-F5344CB8AC3E}">
        <p14:creationId xmlns:p14="http://schemas.microsoft.com/office/powerpoint/2010/main" val="740014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 indicates that the occupation has an oversupply of labor, ^ indicates that this occupation’s demand has been met, and N/A indicates that no community college program reported awards for this occupation or no community college program is available for this occupation.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F609C8-484E-4EB7-BD0D-6289C8E714D6}" type="slidenum">
              <a:rPr lang="en-US" smtClean="0"/>
              <a:t>23</a:t>
            </a:fld>
            <a:endParaRPr lang="en-US"/>
          </a:p>
        </p:txBody>
      </p:sp>
    </p:spTree>
    <p:extLst>
      <p:ext uri="{BB962C8B-B14F-4D97-AF65-F5344CB8AC3E}">
        <p14:creationId xmlns:p14="http://schemas.microsoft.com/office/powerpoint/2010/main" val="2758863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 indicates that the occupation has an oversupply of labor, ^ indicates that this occupation’s demand has been met, and N/A indicates that no community college program reported awards for this occupation or no community college program is available for this occupation.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Supply for Automotive Service Technicians and Mechanics is overstated due to the automatic conferral of low-unit, local certificates by Santa Ana College in 2017-18.</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F609C8-484E-4EB7-BD0D-6289C8E714D6}" type="slidenum">
              <a:rPr lang="en-US" smtClean="0"/>
              <a:t>24</a:t>
            </a:fld>
            <a:endParaRPr lang="en-US"/>
          </a:p>
        </p:txBody>
      </p:sp>
    </p:spTree>
    <p:extLst>
      <p:ext uri="{BB962C8B-B14F-4D97-AF65-F5344CB8AC3E}">
        <p14:creationId xmlns:p14="http://schemas.microsoft.com/office/powerpoint/2010/main" val="1289539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 indicates that the occupation has an oversupply of labor, ^ indicates that this occupation’s demand has been met, and N/A indicates that no community college program reported awards for this occupation or no community college program is available for this occupation.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F609C8-484E-4EB7-BD0D-6289C8E714D6}" type="slidenum">
              <a:rPr lang="en-US" smtClean="0"/>
              <a:t>25</a:t>
            </a:fld>
            <a:endParaRPr lang="en-US"/>
          </a:p>
        </p:txBody>
      </p:sp>
    </p:spTree>
    <p:extLst>
      <p:ext uri="{BB962C8B-B14F-4D97-AF65-F5344CB8AC3E}">
        <p14:creationId xmlns:p14="http://schemas.microsoft.com/office/powerpoint/2010/main" val="1096186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 indicates that the occupation has an oversupply of labor, ^ indicates that this occupation’s demand has been met, and N/A indicates that no community college program reported awards for this occupation or no community college program is available for this occupation.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F609C8-484E-4EB7-BD0D-6289C8E714D6}" type="slidenum">
              <a:rPr lang="en-US" smtClean="0"/>
              <a:t>26</a:t>
            </a:fld>
            <a:endParaRPr lang="en-US"/>
          </a:p>
        </p:txBody>
      </p:sp>
    </p:spTree>
    <p:extLst>
      <p:ext uri="{BB962C8B-B14F-4D97-AF65-F5344CB8AC3E}">
        <p14:creationId xmlns:p14="http://schemas.microsoft.com/office/powerpoint/2010/main" val="4130650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indicates that the occupation has an oversupply of labor, ^ indicates that this occupation’s demand has been met, and N/A indicates that no community college program reported awards for this occupation or no community college program is available for this occupation.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When comparing the ICT vs. Digital Media jobs, there is an undersupply for ICT but an oversupply for Digital Media: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ICT Gap: 555 awards </a:t>
            </a:r>
            <a:r>
              <a:rPr lang="en-US" sz="1200" kern="1200" dirty="0">
                <a:solidFill>
                  <a:schemeClr val="tx1"/>
                </a:solidFill>
                <a:effectLst/>
                <a:latin typeface="+mn-lt"/>
                <a:ea typeface="+mn-ea"/>
                <a:cs typeface="+mn-cs"/>
              </a:rPr>
              <a:t>= 2,020 Openings - 1,462 awards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mn-lt"/>
                <a:ea typeface="+mn-ea"/>
                <a:cs typeface="+mn-cs"/>
              </a:rPr>
              <a:t>Digital Media Gap: -465 awards </a:t>
            </a:r>
            <a:r>
              <a:rPr lang="en-US" sz="1200" kern="1200" dirty="0">
                <a:solidFill>
                  <a:schemeClr val="tx1"/>
                </a:solidFill>
                <a:effectLst/>
                <a:latin typeface="+mn-lt"/>
                <a:ea typeface="+mn-ea"/>
                <a:cs typeface="+mn-cs"/>
              </a:rPr>
              <a:t>= 917 openings – 1,382 awards</a:t>
            </a:r>
          </a:p>
          <a:p>
            <a:endParaRPr lang="en-US" dirty="0"/>
          </a:p>
        </p:txBody>
      </p:sp>
      <p:sp>
        <p:nvSpPr>
          <p:cNvPr id="4" name="Slide Number Placeholder 3"/>
          <p:cNvSpPr>
            <a:spLocks noGrp="1"/>
          </p:cNvSpPr>
          <p:nvPr>
            <p:ph type="sldNum" sz="quarter" idx="10"/>
          </p:nvPr>
        </p:nvSpPr>
        <p:spPr/>
        <p:txBody>
          <a:bodyPr/>
          <a:lstStyle/>
          <a:p>
            <a:fld id="{17F609C8-484E-4EB7-BD0D-6289C8E714D6}" type="slidenum">
              <a:rPr lang="en-US" smtClean="0"/>
              <a:t>27</a:t>
            </a:fld>
            <a:endParaRPr lang="en-US"/>
          </a:p>
        </p:txBody>
      </p:sp>
    </p:spTree>
    <p:extLst>
      <p:ext uri="{BB962C8B-B14F-4D97-AF65-F5344CB8AC3E}">
        <p14:creationId xmlns:p14="http://schemas.microsoft.com/office/powerpoint/2010/main" val="2442160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 indicates that the occupation has an oversupply of labor, ^ indicates that this occupation’s demand has been met, and N/A indicates that no community college program reported awards for this occupation or no community college program is available for this occupation.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F609C8-484E-4EB7-BD0D-6289C8E714D6}" type="slidenum">
              <a:rPr lang="en-US" smtClean="0"/>
              <a:t>28</a:t>
            </a:fld>
            <a:endParaRPr lang="en-US"/>
          </a:p>
        </p:txBody>
      </p:sp>
    </p:spTree>
    <p:extLst>
      <p:ext uri="{BB962C8B-B14F-4D97-AF65-F5344CB8AC3E}">
        <p14:creationId xmlns:p14="http://schemas.microsoft.com/office/powerpoint/2010/main" val="3072038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https://coeccc.net/collection/orange-county-ocsap-2021/</a:t>
            </a:r>
          </a:p>
        </p:txBody>
      </p:sp>
      <p:sp>
        <p:nvSpPr>
          <p:cNvPr id="4" name="Slide Number Placeholder 3"/>
          <p:cNvSpPr>
            <a:spLocks noGrp="1"/>
          </p:cNvSpPr>
          <p:nvPr>
            <p:ph type="sldNum" sz="quarter" idx="10"/>
          </p:nvPr>
        </p:nvSpPr>
        <p:spPr/>
        <p:txBody>
          <a:bodyPr/>
          <a:lstStyle/>
          <a:p>
            <a:fld id="{17F609C8-484E-4EB7-BD0D-6289C8E714D6}" type="slidenum">
              <a:rPr lang="en-US" smtClean="0"/>
              <a:t>29</a:t>
            </a:fld>
            <a:endParaRPr lang="en-US"/>
          </a:p>
        </p:txBody>
      </p:sp>
    </p:spTree>
    <p:extLst>
      <p:ext uri="{BB962C8B-B14F-4D97-AF65-F5344CB8AC3E}">
        <p14:creationId xmlns:p14="http://schemas.microsoft.com/office/powerpoint/2010/main" val="1995141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7955" lvl="2" indent="-457200">
              <a:spcBef>
                <a:spcPts val="0"/>
              </a:spcBef>
              <a:spcAft>
                <a:spcPts val="600"/>
              </a:spcAft>
              <a:buSzPct val="100000"/>
            </a:pPr>
            <a:r>
              <a:rPr lang="en-US" sz="2800" dirty="0">
                <a:latin typeface="Trebuchet MS" panose="020B0603020202020204" pitchFamily="34" charset="0"/>
              </a:rPr>
              <a:t>26</a:t>
            </a:r>
            <a:r>
              <a:rPr lang="en-US" sz="2800" baseline="30000" dirty="0">
                <a:latin typeface="Trebuchet MS" panose="020B0603020202020204" pitchFamily="34" charset="0"/>
              </a:rPr>
              <a:t>th</a:t>
            </a:r>
            <a:r>
              <a:rPr lang="en-US" sz="2800" dirty="0">
                <a:latin typeface="Trebuchet MS" panose="020B0603020202020204" pitchFamily="34" charset="0"/>
              </a:rPr>
              <a:t> President Republican (left-leaning).</a:t>
            </a:r>
            <a:r>
              <a:rPr lang="en-US" sz="2800" baseline="0" dirty="0">
                <a:latin typeface="Trebuchet MS" panose="020B0603020202020204" pitchFamily="34" charset="0"/>
              </a:rPr>
              <a:t> I</a:t>
            </a:r>
            <a:r>
              <a:rPr lang="en-US" sz="2800" dirty="0">
                <a:latin typeface="Trebuchet MS" panose="020B0603020202020204" pitchFamily="34" charset="0"/>
              </a:rPr>
              <a:t>n office from Sept 14, 1901 (William</a:t>
            </a:r>
            <a:r>
              <a:rPr lang="en-US" sz="2800" baseline="0" dirty="0">
                <a:latin typeface="Trebuchet MS" panose="020B0603020202020204" pitchFamily="34" charset="0"/>
              </a:rPr>
              <a:t> McKinley’s assassination) to March 4, 1909 (age 42 – youngest president to date)</a:t>
            </a:r>
          </a:p>
          <a:p>
            <a:pPr marL="867955" lvl="2" indent="-457200">
              <a:spcBef>
                <a:spcPts val="0"/>
              </a:spcBef>
              <a:spcAft>
                <a:spcPts val="600"/>
              </a:spcAft>
              <a:buSzPct val="100000"/>
            </a:pPr>
            <a:r>
              <a:rPr lang="en-US" sz="2800" baseline="0" dirty="0">
                <a:latin typeface="Trebuchet MS" panose="020B0603020202020204" pitchFamily="34" charset="0"/>
              </a:rPr>
              <a:t>Decided not to run for a 3</a:t>
            </a:r>
            <a:r>
              <a:rPr lang="en-US" sz="2800" baseline="30000" dirty="0">
                <a:latin typeface="Trebuchet MS" panose="020B0603020202020204" pitchFamily="34" charset="0"/>
              </a:rPr>
              <a:t>rd</a:t>
            </a:r>
            <a:r>
              <a:rPr lang="en-US" sz="2800" baseline="0" dirty="0">
                <a:latin typeface="Trebuchet MS" panose="020B0603020202020204" pitchFamily="34" charset="0"/>
              </a:rPr>
              <a:t> term then got frustrated with Taft’s “conservative politics” and ran in 1912 creating the Progressive Party.</a:t>
            </a:r>
            <a:endParaRPr lang="en-US" sz="2800" dirty="0">
              <a:latin typeface="Trebuchet MS" panose="020B0603020202020204" pitchFamily="34" charset="0"/>
            </a:endParaRPr>
          </a:p>
          <a:p>
            <a:pPr marL="867955" lvl="2" indent="-457200">
              <a:spcBef>
                <a:spcPts val="0"/>
              </a:spcBef>
              <a:spcAft>
                <a:spcPts val="600"/>
              </a:spcAft>
              <a:buSzPct val="100000"/>
            </a:pPr>
            <a:endParaRPr lang="en-US" sz="2800" dirty="0">
              <a:latin typeface="Trebuchet MS" panose="020B0603020202020204" pitchFamily="34" charset="0"/>
            </a:endParaRPr>
          </a:p>
          <a:p>
            <a:pPr marL="867955" lvl="2" indent="-457200">
              <a:spcBef>
                <a:spcPts val="0"/>
              </a:spcBef>
              <a:spcAft>
                <a:spcPts val="600"/>
              </a:spcAft>
              <a:buSzPct val="100000"/>
            </a:pPr>
            <a:r>
              <a:rPr lang="en-US" sz="2800" dirty="0">
                <a:latin typeface="Trebuchet MS" panose="020B0603020202020204" pitchFamily="34" charset="0"/>
              </a:rPr>
              <a:t>https://www.loc.gov/collections/theodore-roosevelt-films/articles-and-essays/sound-recordings-of-theodore-roosevelts-voice/ </a:t>
            </a:r>
            <a:endParaRPr lang="en-US" dirty="0"/>
          </a:p>
        </p:txBody>
      </p:sp>
      <p:sp>
        <p:nvSpPr>
          <p:cNvPr id="4" name="Slide Number Placeholder 3"/>
          <p:cNvSpPr>
            <a:spLocks noGrp="1"/>
          </p:cNvSpPr>
          <p:nvPr>
            <p:ph type="sldNum" sz="quarter" idx="10"/>
          </p:nvPr>
        </p:nvSpPr>
        <p:spPr/>
        <p:txBody>
          <a:bodyPr/>
          <a:lstStyle/>
          <a:p>
            <a:fld id="{17F609C8-484E-4EB7-BD0D-6289C8E714D6}" type="slidenum">
              <a:rPr lang="en-US" smtClean="0"/>
              <a:t>3</a:t>
            </a:fld>
            <a:endParaRPr lang="en-US"/>
          </a:p>
        </p:txBody>
      </p:sp>
    </p:spTree>
    <p:extLst>
      <p:ext uri="{BB962C8B-B14F-4D97-AF65-F5344CB8AC3E}">
        <p14:creationId xmlns:p14="http://schemas.microsoft.com/office/powerpoint/2010/main" val="1820071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hlinkClick r:id="rId3" action="ppaction://hlinkfile">
                  <a:extLst>
                    <a:ext uri="{A12FA001-AC4F-418D-AE19-62706E023703}">
                      <ahyp:hlinkClr xmlns:ahyp="http://schemas.microsoft.com/office/drawing/2018/hyperlinkcolor" val="tx"/>
                    </a:ext>
                  </a:extLst>
                </a:hlinkClick>
              </a:rPr>
              <a:t>coeccc.net</a:t>
            </a: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rPr>
              <a:t>https://coeccc.net/collection/orange-county-ocsap-2021/</a:t>
            </a:r>
            <a:endParaRPr lang="en-US" dirty="0"/>
          </a:p>
        </p:txBody>
      </p:sp>
      <p:sp>
        <p:nvSpPr>
          <p:cNvPr id="4" name="Slide Number Placeholder 3"/>
          <p:cNvSpPr>
            <a:spLocks noGrp="1"/>
          </p:cNvSpPr>
          <p:nvPr>
            <p:ph type="sldNum" sz="quarter" idx="5"/>
          </p:nvPr>
        </p:nvSpPr>
        <p:spPr/>
        <p:txBody>
          <a:bodyPr/>
          <a:lstStyle/>
          <a:p>
            <a:fld id="{17F609C8-484E-4EB7-BD0D-6289C8E714D6}" type="slidenum">
              <a:rPr lang="en-US" smtClean="0"/>
              <a:t>30</a:t>
            </a:fld>
            <a:endParaRPr lang="en-US"/>
          </a:p>
        </p:txBody>
      </p:sp>
    </p:spTree>
    <p:extLst>
      <p:ext uri="{BB962C8B-B14F-4D97-AF65-F5344CB8AC3E}">
        <p14:creationId xmlns:p14="http://schemas.microsoft.com/office/powerpoint/2010/main" val="427112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spcBef>
                <a:spcPts val="0"/>
              </a:spcBef>
              <a:spcAft>
                <a:spcPts val="600"/>
              </a:spcAft>
              <a:buSzPct val="100000"/>
            </a:pPr>
            <a:r>
              <a:rPr lang="en-US" sz="2800" dirty="0">
                <a:latin typeface="Trebuchet MS" panose="020B0603020202020204" pitchFamily="34" charset="0"/>
              </a:rPr>
              <a:t>https://insightcced.org/cost-of-being-californian/</a:t>
            </a:r>
          </a:p>
          <a:p>
            <a:pPr marL="0" lvl="2" indent="0">
              <a:spcBef>
                <a:spcPts val="0"/>
              </a:spcBef>
              <a:spcAft>
                <a:spcPts val="600"/>
              </a:spcAft>
              <a:buSzPct val="100000"/>
            </a:pPr>
            <a:endParaRPr lang="en-US" sz="2800" dirty="0">
              <a:latin typeface="Trebuchet MS" panose="020B0603020202020204" pitchFamily="34" charset="0"/>
            </a:endParaRPr>
          </a:p>
          <a:p>
            <a:pPr marL="0" lvl="2" indent="0">
              <a:spcBef>
                <a:spcPts val="0"/>
              </a:spcBef>
              <a:spcAft>
                <a:spcPts val="600"/>
              </a:spcAft>
              <a:buSzPct val="100000"/>
            </a:pPr>
            <a:r>
              <a:rPr lang="en-US" sz="2800" dirty="0">
                <a:latin typeface="Trebuchet MS" panose="020B0603020202020204" pitchFamily="34" charset="0"/>
              </a:rPr>
              <a:t>“</a:t>
            </a:r>
            <a:r>
              <a:rPr lang="en-US" dirty="0"/>
              <a:t>Black and brown people and women of color experienced profound losses of health, community, income, and business at rates far more severe than white households. COVID-19 is not the root cause of these losses; the rules of our economy set by policymakers—which continue to favor the wealthy and predominantly white few, while simultaneously preventing Black and brown communities from reaching economic security—are responsible.”</a:t>
            </a:r>
          </a:p>
        </p:txBody>
      </p:sp>
      <p:sp>
        <p:nvSpPr>
          <p:cNvPr id="4" name="Slide Number Placeholder 3"/>
          <p:cNvSpPr>
            <a:spLocks noGrp="1"/>
          </p:cNvSpPr>
          <p:nvPr>
            <p:ph type="sldNum" sz="quarter" idx="10"/>
          </p:nvPr>
        </p:nvSpPr>
        <p:spPr/>
        <p:txBody>
          <a:bodyPr/>
          <a:lstStyle/>
          <a:p>
            <a:fld id="{17F609C8-484E-4EB7-BD0D-6289C8E714D6}" type="slidenum">
              <a:rPr lang="en-US" smtClean="0"/>
              <a:t>4</a:t>
            </a:fld>
            <a:endParaRPr lang="en-US"/>
          </a:p>
        </p:txBody>
      </p:sp>
    </p:spTree>
    <p:extLst>
      <p:ext uri="{BB962C8B-B14F-4D97-AF65-F5344CB8AC3E}">
        <p14:creationId xmlns:p14="http://schemas.microsoft.com/office/powerpoint/2010/main" val="3761240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spcBef>
                <a:spcPts val="0"/>
              </a:spcBef>
              <a:spcAft>
                <a:spcPts val="600"/>
              </a:spcAft>
              <a:buSzPct val="100000"/>
            </a:pPr>
            <a:r>
              <a:rPr lang="en-US" dirty="0"/>
              <a:t>https://insightcced.org/wp-content/uploads/2021/05/INSIGHT_CostofBeingCalifornian_6_web.pdf p. 7</a:t>
            </a:r>
          </a:p>
          <a:p>
            <a:pPr marL="0" lvl="2" indent="0">
              <a:spcBef>
                <a:spcPts val="0"/>
              </a:spcBef>
              <a:spcAft>
                <a:spcPts val="600"/>
              </a:spcAft>
              <a:buSzPct val="100000"/>
            </a:pPr>
            <a:endParaRPr lang="en-US" dirty="0"/>
          </a:p>
          <a:p>
            <a:pPr marL="0" lvl="2" indent="0">
              <a:spcBef>
                <a:spcPts val="0"/>
              </a:spcBef>
              <a:spcAft>
                <a:spcPts val="600"/>
              </a:spcAft>
              <a:buSzPct val="100000"/>
            </a:pPr>
            <a:r>
              <a:rPr lang="en-US" dirty="0"/>
              <a:t>“The hourly wage needed for a family with one parent, one preschooler, and one </a:t>
            </a:r>
            <a:r>
              <a:rPr lang="en-US" dirty="0" err="1"/>
              <a:t>schoolage</a:t>
            </a:r>
            <a:r>
              <a:rPr lang="en-US" dirty="0"/>
              <a:t> child to meet their basic household expenses ranges from $26.32 and $27.53 an hour in Modoc and Plumas (two small counties in the northeastern part of the state), respectively, to an astonishing $74.60 and $73.28 an hour in the Bay Area counties of San Mateo and Marin.”</a:t>
            </a:r>
          </a:p>
          <a:p>
            <a:pPr marL="0" lvl="2" indent="0">
              <a:spcBef>
                <a:spcPts val="0"/>
              </a:spcBef>
              <a:spcAft>
                <a:spcPts val="600"/>
              </a:spcAft>
              <a:buSzPct val="100000"/>
            </a:pPr>
            <a:endParaRPr lang="en-US" dirty="0"/>
          </a:p>
        </p:txBody>
      </p:sp>
      <p:sp>
        <p:nvSpPr>
          <p:cNvPr id="4" name="Slide Number Placeholder 3"/>
          <p:cNvSpPr>
            <a:spLocks noGrp="1"/>
          </p:cNvSpPr>
          <p:nvPr>
            <p:ph type="sldNum" sz="quarter" idx="10"/>
          </p:nvPr>
        </p:nvSpPr>
        <p:spPr/>
        <p:txBody>
          <a:bodyPr/>
          <a:lstStyle/>
          <a:p>
            <a:fld id="{17F609C8-484E-4EB7-BD0D-6289C8E714D6}" type="slidenum">
              <a:rPr lang="en-US" smtClean="0"/>
              <a:t>5</a:t>
            </a:fld>
            <a:endParaRPr lang="en-US"/>
          </a:p>
        </p:txBody>
      </p:sp>
    </p:spTree>
    <p:extLst>
      <p:ext uri="{BB962C8B-B14F-4D97-AF65-F5344CB8AC3E}">
        <p14:creationId xmlns:p14="http://schemas.microsoft.com/office/powerpoint/2010/main" val="4164585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http://www.selfsufficiencystandard.org/california/</a:t>
            </a:r>
          </a:p>
          <a:p>
            <a:pPr marL="0" marR="0" indent="0">
              <a:lnSpc>
                <a:spcPct val="107000"/>
              </a:lnSpc>
              <a:spcBef>
                <a:spcPts val="0"/>
              </a:spcBef>
              <a:spcAft>
                <a:spcPts val="800"/>
              </a:spcAft>
              <a:buFont typeface="Arial" panose="020B0604020202020204" pitchFamily="34" charset="0"/>
              <a:buNone/>
            </a:pPr>
            <a:endParaRPr lang="en-US" sz="1800" dirty="0">
              <a:effectLst/>
              <a:latin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dirty="0"/>
              <a:t>The Self-Sufficiency Standard, known as the Family Needs Calculator for California 2021. This measure calculates how much income a family must earn to meet basic needs, with the amount varying by family composition and county. The Family Needs Calculator for California 2021 is the ninth calculation of the Self-Sufficiency Standard data.</a:t>
            </a:r>
          </a:p>
          <a:p>
            <a:pPr marL="0" marR="0" indent="0">
              <a:lnSpc>
                <a:spcPct val="107000"/>
              </a:lnSpc>
              <a:spcBef>
                <a:spcPts val="0"/>
              </a:spcBef>
              <a:spcAft>
                <a:spcPts val="800"/>
              </a:spcAft>
              <a:buFont typeface="Arial" panose="020B0604020202020204" pitchFamily="34" charset="0"/>
              <a:buNone/>
            </a:pPr>
            <a:endParaRPr lang="en-US" dirty="0"/>
          </a:p>
          <a:p>
            <a:pPr marL="0" marR="0" indent="0">
              <a:lnSpc>
                <a:spcPct val="107000"/>
              </a:lnSpc>
              <a:spcBef>
                <a:spcPts val="0"/>
              </a:spcBef>
              <a:spcAft>
                <a:spcPts val="800"/>
              </a:spcAft>
              <a:buFont typeface="Arial" panose="020B0604020202020204" pitchFamily="34" charset="0"/>
              <a:buNone/>
            </a:pPr>
            <a:r>
              <a:rPr lang="en-US" dirty="0"/>
              <a:t>http://www.selfsufficiencystandard.org/wp-content/uploads/2021/12/CA2021_TechnicalAppendix.pdf</a:t>
            </a:r>
          </a:p>
        </p:txBody>
      </p:sp>
      <p:sp>
        <p:nvSpPr>
          <p:cNvPr id="4" name="Slide Number Placeholder 3"/>
          <p:cNvSpPr>
            <a:spLocks noGrp="1"/>
          </p:cNvSpPr>
          <p:nvPr>
            <p:ph type="sldNum" sz="quarter" idx="5"/>
          </p:nvPr>
        </p:nvSpPr>
        <p:spPr/>
        <p:txBody>
          <a:bodyPr/>
          <a:lstStyle/>
          <a:p>
            <a:fld id="{17F609C8-484E-4EB7-BD0D-6289C8E714D6}" type="slidenum">
              <a:rPr lang="en-US" smtClean="0"/>
              <a:t>6</a:t>
            </a:fld>
            <a:endParaRPr lang="en-US"/>
          </a:p>
        </p:txBody>
      </p:sp>
    </p:spTree>
    <p:extLst>
      <p:ext uri="{BB962C8B-B14F-4D97-AF65-F5344CB8AC3E}">
        <p14:creationId xmlns:p14="http://schemas.microsoft.com/office/powerpoint/2010/main" val="3569744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https://insightcced.org/family-needs-calculator/</a:t>
            </a:r>
          </a:p>
          <a:p>
            <a:pPr marL="0" marR="0" indent="0">
              <a:lnSpc>
                <a:spcPct val="107000"/>
              </a:lnSpc>
              <a:spcBef>
                <a:spcPts val="0"/>
              </a:spcBef>
              <a:spcAft>
                <a:spcPts val="800"/>
              </a:spcAft>
              <a:buFont typeface="Arial" panose="020B0604020202020204" pitchFamily="34" charset="0"/>
              <a:buNone/>
            </a:pPr>
            <a:endParaRPr lang="en-US" sz="1800" dirty="0">
              <a:effectLst/>
              <a:latin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800" b="1" dirty="0">
                <a:effectLst/>
                <a:latin typeface="Calibri" panose="020F0502020204030204" pitchFamily="34" charset="0"/>
                <a:cs typeface="Times New Roman" panose="02020603050405020304" pitchFamily="18" charset="0"/>
              </a:rPr>
              <a:t>ANOTHER LIVING WAGE CALCULATOR: MIT Living</a:t>
            </a:r>
            <a:r>
              <a:rPr lang="en-US" sz="1800" b="1" baseline="0" dirty="0">
                <a:effectLst/>
                <a:latin typeface="Calibri" panose="020F0502020204030204" pitchFamily="34" charset="0"/>
                <a:cs typeface="Times New Roman" panose="02020603050405020304" pitchFamily="18" charset="0"/>
              </a:rPr>
              <a:t> Wage Calculator</a:t>
            </a:r>
            <a:endParaRPr lang="en-US" sz="1800" b="1"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“The living wage shown is the hourly rate that an </a:t>
            </a:r>
            <a:r>
              <a:rPr lang="en-US" b="1" dirty="0">
                <a:solidFill>
                  <a:schemeClr val="bg1"/>
                </a:solidFill>
              </a:rPr>
              <a:t>individual</a:t>
            </a:r>
            <a:r>
              <a:rPr lang="en-US" dirty="0">
                <a:solidFill>
                  <a:schemeClr val="bg1"/>
                </a:solidFill>
              </a:rPr>
              <a:t> in a household must earn to support his or herself and their family. The assumption is the sole provider is working full-time (2080 hours per year). The tool provides information for individuals, and households with one or two working adults and zero to three children. In the case of households with two working adults, all values are </a:t>
            </a:r>
            <a:r>
              <a:rPr lang="en-US" b="1" dirty="0">
                <a:solidFill>
                  <a:schemeClr val="bg1"/>
                </a:solidFill>
              </a:rPr>
              <a:t>per working adult, single or in a family</a:t>
            </a:r>
            <a:r>
              <a:rPr lang="en-US" dirty="0">
                <a:solidFill>
                  <a:schemeClr val="bg1"/>
                </a:solidFill>
              </a:rPr>
              <a:t> unless otherwise noted.” </a:t>
            </a:r>
            <a:r>
              <a:rPr lang="en-US" sz="1050" i="1" dirty="0">
                <a:solidFill>
                  <a:schemeClr val="bg1"/>
                </a:solidFill>
              </a:rPr>
              <a:t>-MIT Living Wage Calculation for Orange County, 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i="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https://livingwage.mit.edu/counties/06059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i="1" dirty="0">
              <a:solidFill>
                <a:schemeClr val="bg1"/>
              </a:solidFill>
            </a:endParaRPr>
          </a:p>
          <a:p>
            <a:pPr marL="0" marR="0" indent="0">
              <a:lnSpc>
                <a:spcPct val="107000"/>
              </a:lnSpc>
              <a:spcBef>
                <a:spcPts val="0"/>
              </a:spcBef>
              <a:spcAft>
                <a:spcPts val="800"/>
              </a:spcAft>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17F609C8-484E-4EB7-BD0D-6289C8E714D6}" type="slidenum">
              <a:rPr lang="en-US" smtClean="0"/>
              <a:t>7</a:t>
            </a:fld>
            <a:endParaRPr lang="en-US"/>
          </a:p>
        </p:txBody>
      </p:sp>
    </p:spTree>
    <p:extLst>
      <p:ext uri="{BB962C8B-B14F-4D97-AF65-F5344CB8AC3E}">
        <p14:creationId xmlns:p14="http://schemas.microsoft.com/office/powerpoint/2010/main" val="1765175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spcBef>
                <a:spcPts val="0"/>
              </a:spcBef>
              <a:spcAft>
                <a:spcPts val="600"/>
              </a:spcAft>
              <a:buSzPct val="100000"/>
            </a:pPr>
            <a:r>
              <a:rPr lang="en-US" dirty="0"/>
              <a:t>https://insightcced.org/family-needs-calculator/</a:t>
            </a:r>
          </a:p>
        </p:txBody>
      </p:sp>
      <p:sp>
        <p:nvSpPr>
          <p:cNvPr id="4" name="Slide Number Placeholder 3"/>
          <p:cNvSpPr>
            <a:spLocks noGrp="1"/>
          </p:cNvSpPr>
          <p:nvPr>
            <p:ph type="sldNum" sz="quarter" idx="10"/>
          </p:nvPr>
        </p:nvSpPr>
        <p:spPr/>
        <p:txBody>
          <a:bodyPr/>
          <a:lstStyle/>
          <a:p>
            <a:fld id="{17F609C8-484E-4EB7-BD0D-6289C8E714D6}" type="slidenum">
              <a:rPr lang="en-US" smtClean="0"/>
              <a:t>8</a:t>
            </a:fld>
            <a:endParaRPr lang="en-US"/>
          </a:p>
        </p:txBody>
      </p:sp>
    </p:spTree>
    <p:extLst>
      <p:ext uri="{BB962C8B-B14F-4D97-AF65-F5344CB8AC3E}">
        <p14:creationId xmlns:p14="http://schemas.microsoft.com/office/powerpoint/2010/main" val="563502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sz="1800" dirty="0"/>
              <a:t>2018</a:t>
            </a:r>
            <a:r>
              <a:rPr lang="en-US" sz="1800" baseline="0" dirty="0"/>
              <a:t> = $17.36/</a:t>
            </a:r>
            <a:r>
              <a:rPr lang="en-US" sz="1800" baseline="0" dirty="0" err="1"/>
              <a:t>hr</a:t>
            </a:r>
            <a:endParaRPr lang="en-US" sz="1800" baseline="0" dirty="0"/>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sz="1800" baseline="0" dirty="0"/>
              <a:t>2021 = $20.63/</a:t>
            </a:r>
            <a:r>
              <a:rPr lang="en-US" sz="1800" baseline="0" dirty="0" err="1"/>
              <a:t>hr</a:t>
            </a:r>
            <a:r>
              <a:rPr lang="en-US" sz="1800" baseline="0" dirty="0"/>
              <a:t>  ($3.27 change)</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endParaRPr lang="en-US" sz="1800" baseline="0" dirty="0"/>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sz="1800" b="1" baseline="0" dirty="0"/>
              <a:t>Housing: </a:t>
            </a:r>
            <a:r>
              <a:rPr lang="en-US" sz="1800" baseline="0" dirty="0"/>
              <a:t>Assumes one-bedroom unit. Utilities.</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sz="1800" b="1" baseline="0" dirty="0"/>
              <a:t>Food: </a:t>
            </a:r>
            <a:r>
              <a:rPr lang="en-US" sz="1800" baseline="0" dirty="0"/>
              <a:t>USDA low-cost food plan for food costs. </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sz="1800" b="1" baseline="0" dirty="0"/>
              <a:t>Transportation: </a:t>
            </a:r>
            <a:r>
              <a:rPr lang="en-US" sz="1800" baseline="0" dirty="0"/>
              <a:t>Assumes private transportation, as OC does not have a high percentage of workers that commute via public transit. One car is assumed - estimates include gas and auto insurance.</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sz="1800" b="1" baseline="0" dirty="0"/>
              <a:t>Health Care: </a:t>
            </a:r>
            <a:r>
              <a:rPr lang="en-US" sz="1800" baseline="0" dirty="0"/>
              <a:t>Health insurance premiums, out-of-pocket costs. Note: assumes employer-sponsored health coverage, which not all people have.</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sz="1800" b="1" baseline="0" dirty="0"/>
              <a:t>Miscellaneous: </a:t>
            </a:r>
            <a:r>
              <a:rPr lang="en-US" sz="1800" baseline="0" dirty="0"/>
              <a:t>Clothing, shoes, cleaning products, personal hygiene items, phone service</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sz="1800" b="1" baseline="0" dirty="0"/>
              <a:t>Taxes: </a:t>
            </a:r>
            <a:r>
              <a:rPr lang="en-US" sz="1800" baseline="0" dirty="0"/>
              <a:t>Income and payroll taxes</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endParaRPr lang="en-US" sz="1800" baseline="0" dirty="0"/>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sz="1200" dirty="0"/>
              <a:t>https://insightcced.org/family-needs-calculator/</a:t>
            </a:r>
          </a:p>
          <a:p>
            <a:pPr marL="0" marR="0" lvl="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17F609C8-484E-4EB7-BD0D-6289C8E714D6}" type="slidenum">
              <a:rPr lang="en-US" smtClean="0"/>
              <a:t>9</a:t>
            </a:fld>
            <a:endParaRPr lang="en-US"/>
          </a:p>
        </p:txBody>
      </p:sp>
    </p:spTree>
    <p:extLst>
      <p:ext uri="{BB962C8B-B14F-4D97-AF65-F5344CB8AC3E}">
        <p14:creationId xmlns:p14="http://schemas.microsoft.com/office/powerpoint/2010/main" val="1889086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79876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88482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38998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918489-7142-F146-8243-1C25883BC6AC}"/>
              </a:ext>
            </a:extLst>
          </p:cNvPr>
          <p:cNvSpPr/>
          <p:nvPr userDrawn="1"/>
        </p:nvSpPr>
        <p:spPr>
          <a:xfrm>
            <a:off x="0" y="0"/>
            <a:ext cx="12192000" cy="47126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075D70AB-9DA4-A54F-91A3-B9A456C7CDB9}"/>
              </a:ext>
            </a:extLst>
          </p:cNvPr>
          <p:cNvPicPr>
            <a:picLocks noChangeAspect="1"/>
          </p:cNvPicPr>
          <p:nvPr userDrawn="1"/>
        </p:nvPicPr>
        <p:blipFill>
          <a:blip r:embed="rId2"/>
          <a:stretch>
            <a:fillRect/>
          </a:stretch>
        </p:blipFill>
        <p:spPr>
          <a:xfrm>
            <a:off x="727942" y="4941248"/>
            <a:ext cx="3179041" cy="1437905"/>
          </a:xfrm>
          <a:prstGeom prst="rect">
            <a:avLst/>
          </a:prstGeom>
        </p:spPr>
      </p:pic>
      <p:sp>
        <p:nvSpPr>
          <p:cNvPr id="10" name="Rectangle 9">
            <a:extLst>
              <a:ext uri="{FF2B5EF4-FFF2-40B4-BE49-F238E27FC236}">
                <a16:creationId xmlns:a16="http://schemas.microsoft.com/office/drawing/2014/main" id="{3F979EB1-192E-694D-AB4E-23F58468ADB7}"/>
              </a:ext>
            </a:extLst>
          </p:cNvPr>
          <p:cNvSpPr/>
          <p:nvPr userDrawn="1"/>
        </p:nvSpPr>
        <p:spPr>
          <a:xfrm>
            <a:off x="6012872" y="-114301"/>
            <a:ext cx="5479472" cy="6258979"/>
          </a:xfrm>
          <a:prstGeom prst="rect">
            <a:avLst/>
          </a:prstGeom>
          <a:solidFill>
            <a:schemeClr val="tx1"/>
          </a:solid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      </a:t>
            </a:r>
          </a:p>
        </p:txBody>
      </p:sp>
      <p:sp>
        <p:nvSpPr>
          <p:cNvPr id="11" name="Rectangle 10">
            <a:extLst>
              <a:ext uri="{FF2B5EF4-FFF2-40B4-BE49-F238E27FC236}">
                <a16:creationId xmlns:a16="http://schemas.microsoft.com/office/drawing/2014/main" id="{DD4A526F-D9EC-4C47-A886-B716440F2F4D}"/>
              </a:ext>
            </a:extLst>
          </p:cNvPr>
          <p:cNvSpPr/>
          <p:nvPr userDrawn="1"/>
        </p:nvSpPr>
        <p:spPr>
          <a:xfrm>
            <a:off x="0" y="997527"/>
            <a:ext cx="10723419" cy="2632364"/>
          </a:xfrm>
          <a:prstGeom prst="rect">
            <a:avLst/>
          </a:prstGeom>
          <a:solidFill>
            <a:srgbClr val="F3B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403222A-05B8-C248-9D3C-B546EB387A30}"/>
              </a:ext>
            </a:extLst>
          </p:cNvPr>
          <p:cNvSpPr>
            <a:spLocks noGrp="1"/>
          </p:cNvSpPr>
          <p:nvPr>
            <p:ph type="ctrTitle" hasCustomPrompt="1"/>
          </p:nvPr>
        </p:nvSpPr>
        <p:spPr>
          <a:xfrm>
            <a:off x="273628" y="1634188"/>
            <a:ext cx="6418117" cy="1192141"/>
          </a:xfrm>
          <a:prstGeom prst="rect">
            <a:avLst/>
          </a:prstGeom>
        </p:spPr>
        <p:txBody>
          <a:bodyPr anchor="b">
            <a:normAutofit/>
          </a:bodyPr>
          <a:lstStyle>
            <a:lvl1pPr algn="ctr">
              <a:defRPr sz="7200" b="1" i="1">
                <a:latin typeface="Industry Book" pitchFamily="2" charset="77"/>
              </a:defRPr>
            </a:lvl1pPr>
          </a:lstStyle>
          <a:p>
            <a:r>
              <a:rPr lang="en-US" dirty="0"/>
              <a:t>Master Title</a:t>
            </a:r>
          </a:p>
        </p:txBody>
      </p:sp>
      <p:pic>
        <p:nvPicPr>
          <p:cNvPr id="13" name="Picture 12">
            <a:extLst>
              <a:ext uri="{FF2B5EF4-FFF2-40B4-BE49-F238E27FC236}">
                <a16:creationId xmlns:a16="http://schemas.microsoft.com/office/drawing/2014/main" id="{A19F092A-E3A3-B343-9BF2-4557708E71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62252" y="4781922"/>
            <a:ext cx="4997563" cy="1127716"/>
          </a:xfrm>
          <a:prstGeom prst="rect">
            <a:avLst/>
          </a:prstGeom>
        </p:spPr>
      </p:pic>
    </p:spTree>
    <p:extLst>
      <p:ext uri="{BB962C8B-B14F-4D97-AF65-F5344CB8AC3E}">
        <p14:creationId xmlns:p14="http://schemas.microsoft.com/office/powerpoint/2010/main" val="1775911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75C95F-D449-1D4F-B1D7-964ED2B9AFDF}"/>
              </a:ext>
            </a:extLst>
          </p:cNvPr>
          <p:cNvSpPr/>
          <p:nvPr userDrawn="1"/>
        </p:nvSpPr>
        <p:spPr>
          <a:xfrm>
            <a:off x="655982" y="-331304"/>
            <a:ext cx="10989367" cy="5777947"/>
          </a:xfrm>
          <a:prstGeom prst="rect">
            <a:avLst/>
          </a:pr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4C7E6705-2453-E849-BC44-6D77674F4DD2}"/>
              </a:ext>
            </a:extLst>
          </p:cNvPr>
          <p:cNvSpPr/>
          <p:nvPr userDrawn="1"/>
        </p:nvSpPr>
        <p:spPr>
          <a:xfrm>
            <a:off x="1" y="365126"/>
            <a:ext cx="8057321" cy="748058"/>
          </a:xfrm>
          <a:prstGeom prst="rect">
            <a:avLst/>
          </a:prstGeom>
          <a:solidFill>
            <a:srgbClr val="F3B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E3135DC-CD45-5D4C-8537-A48158326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239" y="5883966"/>
            <a:ext cx="4599021" cy="550587"/>
          </a:xfrm>
          <a:prstGeom prst="rect">
            <a:avLst/>
          </a:prstGeom>
        </p:spPr>
      </p:pic>
      <p:pic>
        <p:nvPicPr>
          <p:cNvPr id="10" name="Picture 9">
            <a:extLst>
              <a:ext uri="{FF2B5EF4-FFF2-40B4-BE49-F238E27FC236}">
                <a16:creationId xmlns:a16="http://schemas.microsoft.com/office/drawing/2014/main" id="{1DCFD272-EB7A-C344-A3D0-B0420BA4FA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96685" y="5786236"/>
            <a:ext cx="2848665" cy="648317"/>
          </a:xfrm>
          <a:prstGeom prst="rect">
            <a:avLst/>
          </a:prstGeom>
        </p:spPr>
      </p:pic>
      <p:sp>
        <p:nvSpPr>
          <p:cNvPr id="22" name="Title 21">
            <a:extLst>
              <a:ext uri="{FF2B5EF4-FFF2-40B4-BE49-F238E27FC236}">
                <a16:creationId xmlns:a16="http://schemas.microsoft.com/office/drawing/2014/main" id="{76F32377-BD9D-824B-B601-D2167FCC9C14}"/>
              </a:ext>
            </a:extLst>
          </p:cNvPr>
          <p:cNvSpPr>
            <a:spLocks noGrp="1"/>
          </p:cNvSpPr>
          <p:nvPr>
            <p:ph type="title" hasCustomPrompt="1"/>
          </p:nvPr>
        </p:nvSpPr>
        <p:spPr>
          <a:xfrm>
            <a:off x="1895061" y="365127"/>
            <a:ext cx="9276521" cy="748059"/>
          </a:xfrm>
          <a:prstGeom prst="rect">
            <a:avLst/>
          </a:prstGeom>
        </p:spPr>
        <p:txBody>
          <a:bodyPr/>
          <a:lstStyle>
            <a:lvl1pPr>
              <a:defRPr b="1" i="1">
                <a:latin typeface="Industry Book" pitchFamily="2" charset="77"/>
              </a:defRPr>
            </a:lvl1pPr>
          </a:lstStyle>
          <a:p>
            <a:r>
              <a:rPr lang="en-US" dirty="0"/>
              <a:t>Headline</a:t>
            </a:r>
          </a:p>
        </p:txBody>
      </p:sp>
      <p:sp>
        <p:nvSpPr>
          <p:cNvPr id="3" name="Chart Placeholder 2">
            <a:extLst>
              <a:ext uri="{FF2B5EF4-FFF2-40B4-BE49-F238E27FC236}">
                <a16:creationId xmlns:a16="http://schemas.microsoft.com/office/drawing/2014/main" id="{67CB553A-5E3C-314C-8AC5-46E7DBC71642}"/>
              </a:ext>
            </a:extLst>
          </p:cNvPr>
          <p:cNvSpPr>
            <a:spLocks noGrp="1"/>
          </p:cNvSpPr>
          <p:nvPr>
            <p:ph type="chart" sz="quarter" idx="10"/>
          </p:nvPr>
        </p:nvSpPr>
        <p:spPr>
          <a:xfrm>
            <a:off x="2755900" y="1338472"/>
            <a:ext cx="6851651" cy="3909805"/>
          </a:xfrm>
          <a:prstGeom prst="rect">
            <a:avLst/>
          </a:prstGeom>
        </p:spPr>
        <p:txBody>
          <a:bodyPr/>
          <a:lstStyle/>
          <a:p>
            <a:endParaRPr lang="en-US"/>
          </a:p>
        </p:txBody>
      </p:sp>
    </p:spTree>
    <p:extLst>
      <p:ext uri="{BB962C8B-B14F-4D97-AF65-F5344CB8AC3E}">
        <p14:creationId xmlns:p14="http://schemas.microsoft.com/office/powerpoint/2010/main" val="2238140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C7E6705-2453-E849-BC44-6D77674F4DD2}"/>
              </a:ext>
            </a:extLst>
          </p:cNvPr>
          <p:cNvSpPr/>
          <p:nvPr userDrawn="1"/>
        </p:nvSpPr>
        <p:spPr>
          <a:xfrm>
            <a:off x="1" y="365126"/>
            <a:ext cx="8057321" cy="748058"/>
          </a:xfrm>
          <a:prstGeom prst="rect">
            <a:avLst/>
          </a:prstGeom>
          <a:solidFill>
            <a:srgbClr val="F3B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E3135DC-CD45-5D4C-8537-A48158326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239" y="5883966"/>
            <a:ext cx="4599021" cy="550587"/>
          </a:xfrm>
          <a:prstGeom prst="rect">
            <a:avLst/>
          </a:prstGeom>
        </p:spPr>
      </p:pic>
      <p:pic>
        <p:nvPicPr>
          <p:cNvPr id="10" name="Picture 9">
            <a:extLst>
              <a:ext uri="{FF2B5EF4-FFF2-40B4-BE49-F238E27FC236}">
                <a16:creationId xmlns:a16="http://schemas.microsoft.com/office/drawing/2014/main" id="{1DCFD272-EB7A-C344-A3D0-B0420BA4FA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96685" y="5786236"/>
            <a:ext cx="2848665" cy="648317"/>
          </a:xfrm>
          <a:prstGeom prst="rect">
            <a:avLst/>
          </a:prstGeom>
        </p:spPr>
      </p:pic>
      <p:sp>
        <p:nvSpPr>
          <p:cNvPr id="11" name="Rectangle 10">
            <a:extLst>
              <a:ext uri="{FF2B5EF4-FFF2-40B4-BE49-F238E27FC236}">
                <a16:creationId xmlns:a16="http://schemas.microsoft.com/office/drawing/2014/main" id="{6B75C95F-D449-1D4F-B1D7-964ED2B9AFDF}"/>
              </a:ext>
            </a:extLst>
          </p:cNvPr>
          <p:cNvSpPr/>
          <p:nvPr userDrawn="1"/>
        </p:nvSpPr>
        <p:spPr>
          <a:xfrm>
            <a:off x="-159025" y="-331304"/>
            <a:ext cx="11171583" cy="5777947"/>
          </a:xfrm>
          <a:prstGeom prst="rect">
            <a:avLst/>
          </a:pr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itle 21">
            <a:extLst>
              <a:ext uri="{FF2B5EF4-FFF2-40B4-BE49-F238E27FC236}">
                <a16:creationId xmlns:a16="http://schemas.microsoft.com/office/drawing/2014/main" id="{76F32377-BD9D-824B-B601-D2167FCC9C14}"/>
              </a:ext>
            </a:extLst>
          </p:cNvPr>
          <p:cNvSpPr>
            <a:spLocks noGrp="1"/>
          </p:cNvSpPr>
          <p:nvPr>
            <p:ph type="title" hasCustomPrompt="1"/>
          </p:nvPr>
        </p:nvSpPr>
        <p:spPr>
          <a:xfrm>
            <a:off x="655983" y="365127"/>
            <a:ext cx="10515600" cy="748059"/>
          </a:xfrm>
          <a:prstGeom prst="rect">
            <a:avLst/>
          </a:prstGeom>
        </p:spPr>
        <p:txBody>
          <a:bodyPr/>
          <a:lstStyle>
            <a:lvl1pPr>
              <a:defRPr b="1" i="1">
                <a:latin typeface="Industry Book" pitchFamily="2" charset="77"/>
              </a:defRPr>
            </a:lvl1pPr>
          </a:lstStyle>
          <a:p>
            <a:r>
              <a:rPr lang="en-US" dirty="0"/>
              <a:t>Headline</a:t>
            </a:r>
          </a:p>
        </p:txBody>
      </p:sp>
      <p:sp>
        <p:nvSpPr>
          <p:cNvPr id="26" name="Text Placeholder 25">
            <a:extLst>
              <a:ext uri="{FF2B5EF4-FFF2-40B4-BE49-F238E27FC236}">
                <a16:creationId xmlns:a16="http://schemas.microsoft.com/office/drawing/2014/main" id="{A38A48DC-00C1-7441-89D5-E8F5610870A8}"/>
              </a:ext>
            </a:extLst>
          </p:cNvPr>
          <p:cNvSpPr>
            <a:spLocks noGrp="1"/>
          </p:cNvSpPr>
          <p:nvPr>
            <p:ph type="body" sz="quarter" idx="10" hasCustomPrompt="1"/>
          </p:nvPr>
        </p:nvSpPr>
        <p:spPr>
          <a:xfrm>
            <a:off x="679275" y="1304426"/>
            <a:ext cx="8117408" cy="704850"/>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Tx/>
              <a:buNone/>
              <a:tabLst/>
              <a:defRPr sz="3600">
                <a:latin typeface="Industry Book" pitchFamily="2" charset="77"/>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0" dirty="0" err="1"/>
              <a:t>subheadline</a:t>
            </a:r>
            <a:endParaRPr lang="en-US" sz="2800" b="0" dirty="0"/>
          </a:p>
        </p:txBody>
      </p:sp>
      <p:sp>
        <p:nvSpPr>
          <p:cNvPr id="28" name="Text Placeholder 27">
            <a:extLst>
              <a:ext uri="{FF2B5EF4-FFF2-40B4-BE49-F238E27FC236}">
                <a16:creationId xmlns:a16="http://schemas.microsoft.com/office/drawing/2014/main" id="{C48E1FBB-6FF7-B441-82B5-0C2C61EDC1BD}"/>
              </a:ext>
            </a:extLst>
          </p:cNvPr>
          <p:cNvSpPr>
            <a:spLocks noGrp="1"/>
          </p:cNvSpPr>
          <p:nvPr>
            <p:ph type="body" sz="quarter" idx="11" hasCustomPrompt="1"/>
          </p:nvPr>
        </p:nvSpPr>
        <p:spPr>
          <a:xfrm>
            <a:off x="679451" y="2009278"/>
            <a:ext cx="6410463" cy="2973887"/>
          </a:xfrm>
          <a:prstGeom prst="rect">
            <a:avLst/>
          </a:prstGeom>
        </p:spPr>
        <p:txBody>
          <a:bodyPr/>
          <a:lstStyle>
            <a:lvl1pPr marL="0" indent="0">
              <a:buNone/>
              <a:defRPr sz="1800"/>
            </a:lvl1pPr>
          </a:lstStyle>
          <a:p>
            <a:r>
              <a:rPr lang="en-US" sz="2800" kern="1200" dirty="0">
                <a:solidFill>
                  <a:schemeClr val="tx1"/>
                </a:solidFill>
                <a:effectLst/>
                <a:latin typeface="Amble" pitchFamily="2" charset="0"/>
                <a:ea typeface="+mn-ea"/>
                <a:cs typeface="+mn-cs"/>
              </a:rPr>
              <a:t>Lorem ipsum dolor sit </a:t>
            </a:r>
            <a:r>
              <a:rPr lang="en-US" sz="2800" kern="1200" dirty="0" err="1">
                <a:solidFill>
                  <a:schemeClr val="tx1"/>
                </a:solidFill>
                <a:effectLst/>
                <a:latin typeface="Amble" pitchFamily="2" charset="0"/>
                <a:ea typeface="+mn-ea"/>
                <a:cs typeface="+mn-cs"/>
              </a:rPr>
              <a:t>amet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consectetuer</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adipiscing</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elit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sed</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diam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nonummy</a:t>
            </a:r>
            <a:endParaRPr lang="en-US" sz="2800" kern="1200" dirty="0">
              <a:solidFill>
                <a:schemeClr val="tx1"/>
              </a:solidFill>
              <a:effectLst/>
              <a:latin typeface="Amble" pitchFamily="2" charset="0"/>
              <a:ea typeface="+mn-ea"/>
              <a:cs typeface="+mn-cs"/>
            </a:endParaRPr>
          </a:p>
          <a:p>
            <a:r>
              <a:rPr lang="en-US" sz="2800" kern="1200" dirty="0" err="1">
                <a:solidFill>
                  <a:schemeClr val="tx1"/>
                </a:solidFill>
                <a:effectLst/>
                <a:latin typeface="Amble" pitchFamily="2" charset="0"/>
                <a:ea typeface="+mn-ea"/>
                <a:cs typeface="+mn-cs"/>
              </a:rPr>
              <a:t>nibh</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euismod</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tincidunt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ut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laoreet</a:t>
            </a:r>
            <a:r>
              <a:rPr lang="en-US" sz="2800" kern="1200" dirty="0">
                <a:solidFill>
                  <a:schemeClr val="tx1"/>
                </a:solidFill>
                <a:effectLst/>
                <a:latin typeface="Amble" pitchFamily="2" charset="0"/>
                <a:ea typeface="+mn-ea"/>
                <a:cs typeface="+mn-cs"/>
              </a:rPr>
              <a:t> dolore magna </a:t>
            </a:r>
            <a:r>
              <a:rPr lang="en-US" sz="2800" kern="1200" dirty="0" err="1">
                <a:solidFill>
                  <a:schemeClr val="tx1"/>
                </a:solidFill>
                <a:effectLst/>
                <a:latin typeface="Amble" pitchFamily="2" charset="0"/>
                <a:ea typeface="+mn-ea"/>
                <a:cs typeface="+mn-cs"/>
              </a:rPr>
              <a:t>aliquam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erat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volutpat</a:t>
            </a:r>
            <a:r>
              <a:rPr lang="en-US" sz="2800" kern="1200" dirty="0">
                <a:solidFill>
                  <a:schemeClr val="tx1"/>
                </a:solidFill>
                <a:effectLst/>
                <a:latin typeface="Amble" pitchFamily="2" charset="0"/>
                <a:ea typeface="+mn-ea"/>
                <a:cs typeface="+mn-cs"/>
              </a:rPr>
              <a:t>. Ut </a:t>
            </a:r>
            <a:r>
              <a:rPr lang="en-US" sz="2800" kern="1200" dirty="0" err="1">
                <a:solidFill>
                  <a:schemeClr val="tx1"/>
                </a:solidFill>
                <a:effectLst/>
                <a:latin typeface="Amble" pitchFamily="2" charset="0"/>
                <a:ea typeface="+mn-ea"/>
                <a:cs typeface="+mn-cs"/>
              </a:rPr>
              <a:t>wisi</a:t>
            </a:r>
            <a:endParaRPr lang="en-US" sz="2800" kern="1200" dirty="0">
              <a:solidFill>
                <a:schemeClr val="tx1"/>
              </a:solidFill>
              <a:effectLst/>
              <a:latin typeface="Amble" pitchFamily="2" charset="0"/>
              <a:ea typeface="+mn-ea"/>
              <a:cs typeface="+mn-cs"/>
            </a:endParaRPr>
          </a:p>
          <a:p>
            <a:r>
              <a:rPr lang="en-US" sz="2800" kern="1200" dirty="0" err="1">
                <a:solidFill>
                  <a:schemeClr val="tx1"/>
                </a:solidFill>
                <a:effectLst/>
                <a:latin typeface="Amble" pitchFamily="2" charset="0"/>
                <a:ea typeface="+mn-ea"/>
                <a:cs typeface="+mn-cs"/>
              </a:rPr>
              <a:t>enim</a:t>
            </a:r>
            <a:r>
              <a:rPr lang="en-US" sz="2800" kern="1200" dirty="0">
                <a:solidFill>
                  <a:schemeClr val="tx1"/>
                </a:solidFill>
                <a:effectLst/>
                <a:latin typeface="Amble" pitchFamily="2" charset="0"/>
                <a:ea typeface="+mn-ea"/>
                <a:cs typeface="+mn-cs"/>
              </a:rPr>
              <a:t> ad minim </a:t>
            </a:r>
            <a:r>
              <a:rPr lang="en-US" sz="2800" kern="1200" dirty="0" err="1">
                <a:solidFill>
                  <a:schemeClr val="tx1"/>
                </a:solidFill>
                <a:effectLst/>
                <a:latin typeface="Amble" pitchFamily="2" charset="0"/>
                <a:ea typeface="+mn-ea"/>
                <a:cs typeface="+mn-cs"/>
              </a:rPr>
              <a:t>veniam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quis</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nostrud</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exerci</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tation</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ullamcorper</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suscipit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lobortis</a:t>
            </a:r>
            <a:endParaRPr lang="en-US" sz="2800" kern="1200" dirty="0">
              <a:solidFill>
                <a:schemeClr val="tx1"/>
              </a:solidFill>
              <a:effectLst/>
              <a:latin typeface="Amble" pitchFamily="2" charset="0"/>
              <a:ea typeface="+mn-ea"/>
              <a:cs typeface="+mn-cs"/>
            </a:endParaRPr>
          </a:p>
          <a:p>
            <a:r>
              <a:rPr lang="en-US" sz="2800" kern="1200" dirty="0" err="1">
                <a:solidFill>
                  <a:schemeClr val="tx1"/>
                </a:solidFill>
                <a:effectLst/>
                <a:latin typeface="Amble" pitchFamily="2" charset="0"/>
                <a:ea typeface="+mn-ea"/>
                <a:cs typeface="+mn-cs"/>
              </a:rPr>
              <a:t>nisl</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ut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aliquip</a:t>
            </a:r>
            <a:r>
              <a:rPr lang="en-US" sz="2800" kern="1200" dirty="0">
                <a:solidFill>
                  <a:schemeClr val="tx1"/>
                </a:solidFill>
                <a:effectLst/>
                <a:latin typeface="Amble" pitchFamily="2" charset="0"/>
                <a:ea typeface="+mn-ea"/>
                <a:cs typeface="+mn-cs"/>
              </a:rPr>
              <a:t> ex </a:t>
            </a:r>
            <a:r>
              <a:rPr lang="en-US" sz="2800" kern="1200" dirty="0" err="1">
                <a:solidFill>
                  <a:schemeClr val="tx1"/>
                </a:solidFill>
                <a:effectLst/>
                <a:latin typeface="Amble" pitchFamily="2" charset="0"/>
                <a:ea typeface="+mn-ea"/>
                <a:cs typeface="+mn-cs"/>
              </a:rPr>
              <a:t>ea</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commodo</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consequat</a:t>
            </a:r>
            <a:r>
              <a:rPr lang="en-US" sz="2800" kern="1200" dirty="0">
                <a:solidFill>
                  <a:schemeClr val="tx1"/>
                </a:solidFill>
                <a:effectLst/>
                <a:latin typeface="Amble" pitchFamily="2" charset="0"/>
                <a:ea typeface="+mn-ea"/>
                <a:cs typeface="+mn-cs"/>
              </a:rPr>
              <a:t>. Duis </a:t>
            </a:r>
            <a:r>
              <a:rPr lang="en-US" sz="2800" kern="1200" dirty="0" err="1">
                <a:solidFill>
                  <a:schemeClr val="tx1"/>
                </a:solidFill>
                <a:effectLst/>
                <a:latin typeface="Amble" pitchFamily="2" charset="0"/>
                <a:ea typeface="+mn-ea"/>
                <a:cs typeface="+mn-cs"/>
              </a:rPr>
              <a:t>autem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vel</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eum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iriure</a:t>
            </a:r>
            <a:r>
              <a:rPr lang="en-US" sz="2800" kern="1200" dirty="0">
                <a:solidFill>
                  <a:schemeClr val="tx1"/>
                </a:solidFill>
                <a:effectLst/>
                <a:latin typeface="Amble" pitchFamily="2" charset="0"/>
                <a:ea typeface="+mn-ea"/>
                <a:cs typeface="+mn-cs"/>
              </a:rPr>
              <a:t> dolor in </a:t>
            </a:r>
            <a:r>
              <a:rPr lang="en-US" sz="2800" kern="1200" dirty="0" err="1">
                <a:solidFill>
                  <a:schemeClr val="tx1"/>
                </a:solidFill>
                <a:effectLst/>
                <a:latin typeface="Amble" pitchFamily="2" charset="0"/>
                <a:ea typeface="+mn-ea"/>
                <a:cs typeface="+mn-cs"/>
              </a:rPr>
              <a:t>hendrerit</a:t>
            </a:r>
            <a:endParaRPr lang="en-US" sz="2800" kern="1200" dirty="0">
              <a:solidFill>
                <a:schemeClr val="tx1"/>
              </a:solidFill>
              <a:effectLst/>
              <a:latin typeface="Amble" pitchFamily="2" charset="0"/>
              <a:ea typeface="+mn-ea"/>
              <a:cs typeface="+mn-cs"/>
            </a:endParaRPr>
          </a:p>
          <a:p>
            <a:r>
              <a:rPr lang="en-US" sz="2800" kern="1200" dirty="0">
                <a:solidFill>
                  <a:schemeClr val="tx1"/>
                </a:solidFill>
                <a:effectLst/>
                <a:latin typeface="Amble" pitchFamily="2" charset="0"/>
                <a:ea typeface="+mn-ea"/>
                <a:cs typeface="+mn-cs"/>
              </a:rPr>
              <a:t>in </a:t>
            </a:r>
            <a:r>
              <a:rPr lang="en-US" sz="2800" kern="1200" dirty="0" err="1">
                <a:solidFill>
                  <a:schemeClr val="tx1"/>
                </a:solidFill>
                <a:effectLst/>
                <a:latin typeface="Amble" pitchFamily="2" charset="0"/>
                <a:ea typeface="+mn-ea"/>
                <a:cs typeface="+mn-cs"/>
              </a:rPr>
              <a:t>vulputate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velit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esse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molestie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consequat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vel</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illum</a:t>
            </a:r>
            <a:r>
              <a:rPr lang="en-US" sz="2800" kern="1200" dirty="0">
                <a:solidFill>
                  <a:schemeClr val="tx1"/>
                </a:solidFill>
                <a:effectLst/>
                <a:latin typeface="Amble" pitchFamily="2" charset="0"/>
                <a:ea typeface="+mn-ea"/>
                <a:cs typeface="+mn-cs"/>
              </a:rPr>
              <a:t> dolore </a:t>
            </a:r>
            <a:r>
              <a:rPr lang="en-US" sz="2800" kern="1200" dirty="0" err="1">
                <a:solidFill>
                  <a:schemeClr val="tx1"/>
                </a:solidFill>
                <a:effectLst/>
                <a:latin typeface="Amble" pitchFamily="2" charset="0"/>
                <a:ea typeface="+mn-ea"/>
                <a:cs typeface="+mn-cs"/>
              </a:rPr>
              <a:t>eu</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feugiat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nulla</a:t>
            </a:r>
            <a:endParaRPr lang="en-US" sz="2800" kern="1200" dirty="0">
              <a:solidFill>
                <a:schemeClr val="tx1"/>
              </a:solidFill>
              <a:effectLst/>
              <a:latin typeface="Amble" pitchFamily="2" charset="0"/>
              <a:ea typeface="+mn-ea"/>
              <a:cs typeface="+mn-cs"/>
            </a:endParaRPr>
          </a:p>
          <a:p>
            <a:r>
              <a:rPr lang="en-US" sz="2800" kern="1200" dirty="0" err="1">
                <a:solidFill>
                  <a:schemeClr val="tx1"/>
                </a:solidFill>
                <a:effectLst/>
                <a:latin typeface="Amble" pitchFamily="2" charset="0"/>
                <a:ea typeface="+mn-ea"/>
                <a:cs typeface="+mn-cs"/>
              </a:rPr>
              <a:t>facilisis</a:t>
            </a:r>
            <a:r>
              <a:rPr lang="en-US" sz="2800" kern="1200" dirty="0">
                <a:solidFill>
                  <a:schemeClr val="tx1"/>
                </a:solidFill>
                <a:effectLst/>
                <a:latin typeface="Amble" pitchFamily="2" charset="0"/>
                <a:ea typeface="+mn-ea"/>
                <a:cs typeface="+mn-cs"/>
              </a:rPr>
              <a:t> at </a:t>
            </a:r>
            <a:r>
              <a:rPr lang="en-US" sz="2800" kern="1200" dirty="0" err="1">
                <a:solidFill>
                  <a:schemeClr val="tx1"/>
                </a:solidFill>
                <a:effectLst/>
                <a:latin typeface="Amble" pitchFamily="2" charset="0"/>
                <a:ea typeface="+mn-ea"/>
                <a:cs typeface="+mn-cs"/>
              </a:rPr>
              <a:t>vero</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eros</a:t>
            </a:r>
            <a:r>
              <a:rPr lang="en-US" sz="2800" kern="1200" dirty="0">
                <a:solidFill>
                  <a:schemeClr val="tx1"/>
                </a:solidFill>
                <a:effectLst/>
                <a:latin typeface="Amble" pitchFamily="2" charset="0"/>
                <a:ea typeface="+mn-ea"/>
                <a:cs typeface="+mn-cs"/>
              </a:rPr>
              <a:t> et </a:t>
            </a:r>
            <a:r>
              <a:rPr lang="en-US" sz="2800" kern="1200" dirty="0" err="1">
                <a:solidFill>
                  <a:schemeClr val="tx1"/>
                </a:solidFill>
                <a:effectLst/>
                <a:latin typeface="Amble" pitchFamily="2" charset="0"/>
                <a:ea typeface="+mn-ea"/>
                <a:cs typeface="+mn-cs"/>
              </a:rPr>
              <a:t>accumsan</a:t>
            </a:r>
            <a:r>
              <a:rPr lang="en-US" sz="2800" kern="1200" dirty="0">
                <a:solidFill>
                  <a:schemeClr val="tx1"/>
                </a:solidFill>
                <a:effectLst/>
                <a:latin typeface="Amble" pitchFamily="2" charset="0"/>
                <a:ea typeface="+mn-ea"/>
                <a:cs typeface="+mn-cs"/>
              </a:rPr>
              <a:t> et </a:t>
            </a:r>
            <a:r>
              <a:rPr lang="en-US" sz="2800" kern="1200" dirty="0" err="1">
                <a:solidFill>
                  <a:schemeClr val="tx1"/>
                </a:solidFill>
                <a:effectLst/>
                <a:latin typeface="Amble" pitchFamily="2" charset="0"/>
                <a:ea typeface="+mn-ea"/>
                <a:cs typeface="+mn-cs"/>
              </a:rPr>
              <a:t>iusto</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odio</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dignissim</a:t>
            </a:r>
            <a:r>
              <a:rPr lang="en-US" sz="2800" kern="1200" dirty="0">
                <a:solidFill>
                  <a:schemeClr val="tx1"/>
                </a:solidFill>
                <a:effectLst/>
                <a:latin typeface="Amble" pitchFamily="2" charset="0"/>
                <a:ea typeface="+mn-ea"/>
                <a:cs typeface="+mn-cs"/>
              </a:rPr>
              <a:t> qui </a:t>
            </a:r>
            <a:r>
              <a:rPr lang="en-US" sz="2800" kern="1200" dirty="0" err="1">
                <a:solidFill>
                  <a:schemeClr val="tx1"/>
                </a:solidFill>
                <a:effectLst/>
                <a:latin typeface="Amble" pitchFamily="2" charset="0"/>
                <a:ea typeface="+mn-ea"/>
                <a:cs typeface="+mn-cs"/>
              </a:rPr>
              <a:t>blandit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praesent</a:t>
            </a:r>
            <a:endParaRPr lang="en-US" sz="2800" kern="1200" dirty="0">
              <a:solidFill>
                <a:schemeClr val="tx1"/>
              </a:solidFill>
              <a:effectLst/>
              <a:latin typeface="Amble" pitchFamily="2" charset="0"/>
              <a:ea typeface="+mn-ea"/>
              <a:cs typeface="+mn-cs"/>
            </a:endParaRPr>
          </a:p>
          <a:p>
            <a:r>
              <a:rPr lang="en-US" sz="2800" kern="1200" dirty="0" err="1">
                <a:solidFill>
                  <a:schemeClr val="tx1"/>
                </a:solidFill>
                <a:effectLst/>
                <a:latin typeface="Amble" pitchFamily="2" charset="0"/>
                <a:ea typeface="+mn-ea"/>
                <a:cs typeface="+mn-cs"/>
              </a:rPr>
              <a:t>luptatum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zzril</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delenit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augue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duis</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dlorete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feugait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nulla</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facilisi</a:t>
            </a:r>
            <a:r>
              <a:rPr lang="en-US" sz="2800" kern="1200" dirty="0">
                <a:solidFill>
                  <a:schemeClr val="tx1"/>
                </a:solidFill>
                <a:effectLst/>
                <a:latin typeface="Amble" pitchFamily="2" charset="0"/>
                <a:ea typeface="+mn-ea"/>
                <a:cs typeface="+mn-cs"/>
              </a:rPr>
              <a:t>.</a:t>
            </a:r>
          </a:p>
        </p:txBody>
      </p:sp>
      <p:sp>
        <p:nvSpPr>
          <p:cNvPr id="3" name="Picture Placeholder 2">
            <a:extLst>
              <a:ext uri="{FF2B5EF4-FFF2-40B4-BE49-F238E27FC236}">
                <a16:creationId xmlns:a16="http://schemas.microsoft.com/office/drawing/2014/main" id="{DB488CE8-A438-4A44-83CE-8B8C44731FA7}"/>
              </a:ext>
            </a:extLst>
          </p:cNvPr>
          <p:cNvSpPr>
            <a:spLocks noGrp="1"/>
          </p:cNvSpPr>
          <p:nvPr>
            <p:ph type="pic" sz="quarter" idx="12"/>
          </p:nvPr>
        </p:nvSpPr>
        <p:spPr>
          <a:xfrm>
            <a:off x="7461250" y="1655765"/>
            <a:ext cx="4730751" cy="2955925"/>
          </a:xfrm>
          <a:prstGeom prst="rect">
            <a:avLst/>
          </a:prstGeom>
        </p:spPr>
        <p:txBody>
          <a:bodyPr/>
          <a:lstStyle/>
          <a:p>
            <a:endParaRPr lang="en-US"/>
          </a:p>
        </p:txBody>
      </p:sp>
    </p:spTree>
    <p:extLst>
      <p:ext uri="{BB962C8B-B14F-4D97-AF65-F5344CB8AC3E}">
        <p14:creationId xmlns:p14="http://schemas.microsoft.com/office/powerpoint/2010/main" val="1413214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C7E6705-2453-E849-BC44-6D77674F4DD2}"/>
              </a:ext>
            </a:extLst>
          </p:cNvPr>
          <p:cNvSpPr/>
          <p:nvPr userDrawn="1"/>
        </p:nvSpPr>
        <p:spPr>
          <a:xfrm>
            <a:off x="1" y="365126"/>
            <a:ext cx="8057321" cy="748058"/>
          </a:xfrm>
          <a:prstGeom prst="rect">
            <a:avLst/>
          </a:prstGeom>
          <a:solidFill>
            <a:srgbClr val="F3B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E3135DC-CD45-5D4C-8537-A48158326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239" y="5883966"/>
            <a:ext cx="4599021" cy="550587"/>
          </a:xfrm>
          <a:prstGeom prst="rect">
            <a:avLst/>
          </a:prstGeom>
        </p:spPr>
      </p:pic>
      <p:pic>
        <p:nvPicPr>
          <p:cNvPr id="10" name="Picture 9">
            <a:extLst>
              <a:ext uri="{FF2B5EF4-FFF2-40B4-BE49-F238E27FC236}">
                <a16:creationId xmlns:a16="http://schemas.microsoft.com/office/drawing/2014/main" id="{1DCFD272-EB7A-C344-A3D0-B0420BA4FA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96685" y="5786236"/>
            <a:ext cx="2848665" cy="648317"/>
          </a:xfrm>
          <a:prstGeom prst="rect">
            <a:avLst/>
          </a:prstGeom>
        </p:spPr>
      </p:pic>
      <p:sp>
        <p:nvSpPr>
          <p:cNvPr id="11" name="Rectangle 10">
            <a:extLst>
              <a:ext uri="{FF2B5EF4-FFF2-40B4-BE49-F238E27FC236}">
                <a16:creationId xmlns:a16="http://schemas.microsoft.com/office/drawing/2014/main" id="{6B75C95F-D449-1D4F-B1D7-964ED2B9AFDF}"/>
              </a:ext>
            </a:extLst>
          </p:cNvPr>
          <p:cNvSpPr/>
          <p:nvPr userDrawn="1"/>
        </p:nvSpPr>
        <p:spPr>
          <a:xfrm>
            <a:off x="-159025" y="-331304"/>
            <a:ext cx="11171583" cy="5777947"/>
          </a:xfrm>
          <a:prstGeom prst="rect">
            <a:avLst/>
          </a:pr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5A9A8C0F-2DE3-FF45-AF3B-1D67D1C6B48C}"/>
              </a:ext>
            </a:extLst>
          </p:cNvPr>
          <p:cNvSpPr/>
          <p:nvPr userDrawn="1"/>
        </p:nvSpPr>
        <p:spPr>
          <a:xfrm>
            <a:off x="2" y="1322424"/>
            <a:ext cx="11529391" cy="686852"/>
          </a:xfrm>
          <a:prstGeom prst="rect">
            <a:avLst/>
          </a:prstGeom>
          <a:solidFill>
            <a:srgbClr val="F3B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Title 21">
            <a:extLst>
              <a:ext uri="{FF2B5EF4-FFF2-40B4-BE49-F238E27FC236}">
                <a16:creationId xmlns:a16="http://schemas.microsoft.com/office/drawing/2014/main" id="{76F32377-BD9D-824B-B601-D2167FCC9C14}"/>
              </a:ext>
            </a:extLst>
          </p:cNvPr>
          <p:cNvSpPr>
            <a:spLocks noGrp="1"/>
          </p:cNvSpPr>
          <p:nvPr>
            <p:ph type="title" hasCustomPrompt="1"/>
          </p:nvPr>
        </p:nvSpPr>
        <p:spPr>
          <a:xfrm>
            <a:off x="655983" y="365127"/>
            <a:ext cx="10515600" cy="748059"/>
          </a:xfrm>
          <a:prstGeom prst="rect">
            <a:avLst/>
          </a:prstGeom>
        </p:spPr>
        <p:txBody>
          <a:bodyPr/>
          <a:lstStyle>
            <a:lvl1pPr>
              <a:defRPr b="1" i="1">
                <a:latin typeface="Industry Book" pitchFamily="2" charset="77"/>
              </a:defRPr>
            </a:lvl1pPr>
          </a:lstStyle>
          <a:p>
            <a:r>
              <a:rPr lang="en-US" dirty="0"/>
              <a:t>Headline</a:t>
            </a:r>
          </a:p>
        </p:txBody>
      </p:sp>
      <p:sp>
        <p:nvSpPr>
          <p:cNvPr id="26" name="Text Placeholder 25">
            <a:extLst>
              <a:ext uri="{FF2B5EF4-FFF2-40B4-BE49-F238E27FC236}">
                <a16:creationId xmlns:a16="http://schemas.microsoft.com/office/drawing/2014/main" id="{A38A48DC-00C1-7441-89D5-E8F5610870A8}"/>
              </a:ext>
            </a:extLst>
          </p:cNvPr>
          <p:cNvSpPr>
            <a:spLocks noGrp="1"/>
          </p:cNvSpPr>
          <p:nvPr>
            <p:ph type="body" sz="quarter" idx="10" hasCustomPrompt="1"/>
          </p:nvPr>
        </p:nvSpPr>
        <p:spPr>
          <a:xfrm>
            <a:off x="679275" y="1304426"/>
            <a:ext cx="8117408" cy="704850"/>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Tx/>
              <a:buNone/>
              <a:tabLst/>
              <a:defRPr sz="3600">
                <a:latin typeface="Industry Book" pitchFamily="2" charset="77"/>
              </a:defRPr>
            </a:lvl1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b="0" dirty="0" err="1"/>
              <a:t>subheadline</a:t>
            </a:r>
            <a:endParaRPr lang="en-US" sz="2800" b="0" dirty="0"/>
          </a:p>
        </p:txBody>
      </p:sp>
      <p:sp>
        <p:nvSpPr>
          <p:cNvPr id="28" name="Text Placeholder 27">
            <a:extLst>
              <a:ext uri="{FF2B5EF4-FFF2-40B4-BE49-F238E27FC236}">
                <a16:creationId xmlns:a16="http://schemas.microsoft.com/office/drawing/2014/main" id="{C48E1FBB-6FF7-B441-82B5-0C2C61EDC1BD}"/>
              </a:ext>
            </a:extLst>
          </p:cNvPr>
          <p:cNvSpPr>
            <a:spLocks noGrp="1"/>
          </p:cNvSpPr>
          <p:nvPr>
            <p:ph type="body" sz="quarter" idx="11" hasCustomPrompt="1"/>
          </p:nvPr>
        </p:nvSpPr>
        <p:spPr>
          <a:xfrm>
            <a:off x="679451" y="2359025"/>
            <a:ext cx="9525000" cy="2624138"/>
          </a:xfrm>
          <a:prstGeom prst="rect">
            <a:avLst/>
          </a:prstGeom>
        </p:spPr>
        <p:txBody>
          <a:bodyPr/>
          <a:lstStyle>
            <a:lvl1pPr marL="0" indent="0">
              <a:buNone/>
              <a:defRPr sz="1800"/>
            </a:lvl1pPr>
          </a:lstStyle>
          <a:p>
            <a:r>
              <a:rPr lang="en-US" sz="2800" kern="1200" dirty="0">
                <a:solidFill>
                  <a:schemeClr val="tx1"/>
                </a:solidFill>
                <a:effectLst/>
                <a:latin typeface="Amble" pitchFamily="2" charset="0"/>
                <a:ea typeface="+mn-ea"/>
                <a:cs typeface="+mn-cs"/>
              </a:rPr>
              <a:t>Lorem ipsum dolor sit </a:t>
            </a:r>
            <a:r>
              <a:rPr lang="en-US" sz="2800" kern="1200" dirty="0" err="1">
                <a:solidFill>
                  <a:schemeClr val="tx1"/>
                </a:solidFill>
                <a:effectLst/>
                <a:latin typeface="Amble" pitchFamily="2" charset="0"/>
                <a:ea typeface="+mn-ea"/>
                <a:cs typeface="+mn-cs"/>
              </a:rPr>
              <a:t>amet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consectetuer</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adipiscing</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elit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sed</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diam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nonummy</a:t>
            </a:r>
            <a:endParaRPr lang="en-US" sz="2800" kern="1200" dirty="0">
              <a:solidFill>
                <a:schemeClr val="tx1"/>
              </a:solidFill>
              <a:effectLst/>
              <a:latin typeface="Amble" pitchFamily="2" charset="0"/>
              <a:ea typeface="+mn-ea"/>
              <a:cs typeface="+mn-cs"/>
            </a:endParaRPr>
          </a:p>
          <a:p>
            <a:r>
              <a:rPr lang="en-US" sz="2800" kern="1200" dirty="0" err="1">
                <a:solidFill>
                  <a:schemeClr val="tx1"/>
                </a:solidFill>
                <a:effectLst/>
                <a:latin typeface="Amble" pitchFamily="2" charset="0"/>
                <a:ea typeface="+mn-ea"/>
                <a:cs typeface="+mn-cs"/>
              </a:rPr>
              <a:t>nibh</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euismod</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tincidunt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ut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laoreet</a:t>
            </a:r>
            <a:r>
              <a:rPr lang="en-US" sz="2800" kern="1200" dirty="0">
                <a:solidFill>
                  <a:schemeClr val="tx1"/>
                </a:solidFill>
                <a:effectLst/>
                <a:latin typeface="Amble" pitchFamily="2" charset="0"/>
                <a:ea typeface="+mn-ea"/>
                <a:cs typeface="+mn-cs"/>
              </a:rPr>
              <a:t> dolore magna </a:t>
            </a:r>
            <a:r>
              <a:rPr lang="en-US" sz="2800" kern="1200" dirty="0" err="1">
                <a:solidFill>
                  <a:schemeClr val="tx1"/>
                </a:solidFill>
                <a:effectLst/>
                <a:latin typeface="Amble" pitchFamily="2" charset="0"/>
                <a:ea typeface="+mn-ea"/>
                <a:cs typeface="+mn-cs"/>
              </a:rPr>
              <a:t>aliquam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erat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volutpat</a:t>
            </a:r>
            <a:r>
              <a:rPr lang="en-US" sz="2800" kern="1200" dirty="0">
                <a:solidFill>
                  <a:schemeClr val="tx1"/>
                </a:solidFill>
                <a:effectLst/>
                <a:latin typeface="Amble" pitchFamily="2" charset="0"/>
                <a:ea typeface="+mn-ea"/>
                <a:cs typeface="+mn-cs"/>
              </a:rPr>
              <a:t>. Ut </a:t>
            </a:r>
            <a:r>
              <a:rPr lang="en-US" sz="2800" kern="1200" dirty="0" err="1">
                <a:solidFill>
                  <a:schemeClr val="tx1"/>
                </a:solidFill>
                <a:effectLst/>
                <a:latin typeface="Amble" pitchFamily="2" charset="0"/>
                <a:ea typeface="+mn-ea"/>
                <a:cs typeface="+mn-cs"/>
              </a:rPr>
              <a:t>wisi</a:t>
            </a:r>
            <a:endParaRPr lang="en-US" sz="2800" kern="1200" dirty="0">
              <a:solidFill>
                <a:schemeClr val="tx1"/>
              </a:solidFill>
              <a:effectLst/>
              <a:latin typeface="Amble" pitchFamily="2" charset="0"/>
              <a:ea typeface="+mn-ea"/>
              <a:cs typeface="+mn-cs"/>
            </a:endParaRPr>
          </a:p>
          <a:p>
            <a:r>
              <a:rPr lang="en-US" sz="2800" kern="1200" dirty="0" err="1">
                <a:solidFill>
                  <a:schemeClr val="tx1"/>
                </a:solidFill>
                <a:effectLst/>
                <a:latin typeface="Amble" pitchFamily="2" charset="0"/>
                <a:ea typeface="+mn-ea"/>
                <a:cs typeface="+mn-cs"/>
              </a:rPr>
              <a:t>enim</a:t>
            </a:r>
            <a:r>
              <a:rPr lang="en-US" sz="2800" kern="1200" dirty="0">
                <a:solidFill>
                  <a:schemeClr val="tx1"/>
                </a:solidFill>
                <a:effectLst/>
                <a:latin typeface="Amble" pitchFamily="2" charset="0"/>
                <a:ea typeface="+mn-ea"/>
                <a:cs typeface="+mn-cs"/>
              </a:rPr>
              <a:t> ad minim </a:t>
            </a:r>
            <a:r>
              <a:rPr lang="en-US" sz="2800" kern="1200" dirty="0" err="1">
                <a:solidFill>
                  <a:schemeClr val="tx1"/>
                </a:solidFill>
                <a:effectLst/>
                <a:latin typeface="Amble" pitchFamily="2" charset="0"/>
                <a:ea typeface="+mn-ea"/>
                <a:cs typeface="+mn-cs"/>
              </a:rPr>
              <a:t>veniam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quis</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nostrud</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exerci</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tation</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ullamcorper</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suscipit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lobortis</a:t>
            </a:r>
            <a:endParaRPr lang="en-US" sz="2800" kern="1200" dirty="0">
              <a:solidFill>
                <a:schemeClr val="tx1"/>
              </a:solidFill>
              <a:effectLst/>
              <a:latin typeface="Amble" pitchFamily="2" charset="0"/>
              <a:ea typeface="+mn-ea"/>
              <a:cs typeface="+mn-cs"/>
            </a:endParaRPr>
          </a:p>
          <a:p>
            <a:r>
              <a:rPr lang="en-US" sz="2800" kern="1200" dirty="0" err="1">
                <a:solidFill>
                  <a:schemeClr val="tx1"/>
                </a:solidFill>
                <a:effectLst/>
                <a:latin typeface="Amble" pitchFamily="2" charset="0"/>
                <a:ea typeface="+mn-ea"/>
                <a:cs typeface="+mn-cs"/>
              </a:rPr>
              <a:t>nisl</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ut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aliquip</a:t>
            </a:r>
            <a:r>
              <a:rPr lang="en-US" sz="2800" kern="1200" dirty="0">
                <a:solidFill>
                  <a:schemeClr val="tx1"/>
                </a:solidFill>
                <a:effectLst/>
                <a:latin typeface="Amble" pitchFamily="2" charset="0"/>
                <a:ea typeface="+mn-ea"/>
                <a:cs typeface="+mn-cs"/>
              </a:rPr>
              <a:t> ex </a:t>
            </a:r>
            <a:r>
              <a:rPr lang="en-US" sz="2800" kern="1200" dirty="0" err="1">
                <a:solidFill>
                  <a:schemeClr val="tx1"/>
                </a:solidFill>
                <a:effectLst/>
                <a:latin typeface="Amble" pitchFamily="2" charset="0"/>
                <a:ea typeface="+mn-ea"/>
                <a:cs typeface="+mn-cs"/>
              </a:rPr>
              <a:t>ea</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commodo</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consequat</a:t>
            </a:r>
            <a:r>
              <a:rPr lang="en-US" sz="2800" kern="1200" dirty="0">
                <a:solidFill>
                  <a:schemeClr val="tx1"/>
                </a:solidFill>
                <a:effectLst/>
                <a:latin typeface="Amble" pitchFamily="2" charset="0"/>
                <a:ea typeface="+mn-ea"/>
                <a:cs typeface="+mn-cs"/>
              </a:rPr>
              <a:t>. Duis </a:t>
            </a:r>
            <a:r>
              <a:rPr lang="en-US" sz="2800" kern="1200" dirty="0" err="1">
                <a:solidFill>
                  <a:schemeClr val="tx1"/>
                </a:solidFill>
                <a:effectLst/>
                <a:latin typeface="Amble" pitchFamily="2" charset="0"/>
                <a:ea typeface="+mn-ea"/>
                <a:cs typeface="+mn-cs"/>
              </a:rPr>
              <a:t>autem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vel</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eum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iriure</a:t>
            </a:r>
            <a:r>
              <a:rPr lang="en-US" sz="2800" kern="1200" dirty="0">
                <a:solidFill>
                  <a:schemeClr val="tx1"/>
                </a:solidFill>
                <a:effectLst/>
                <a:latin typeface="Amble" pitchFamily="2" charset="0"/>
                <a:ea typeface="+mn-ea"/>
                <a:cs typeface="+mn-cs"/>
              </a:rPr>
              <a:t> dolor in </a:t>
            </a:r>
            <a:r>
              <a:rPr lang="en-US" sz="2800" kern="1200" dirty="0" err="1">
                <a:solidFill>
                  <a:schemeClr val="tx1"/>
                </a:solidFill>
                <a:effectLst/>
                <a:latin typeface="Amble" pitchFamily="2" charset="0"/>
                <a:ea typeface="+mn-ea"/>
                <a:cs typeface="+mn-cs"/>
              </a:rPr>
              <a:t>hendrerit</a:t>
            </a:r>
            <a:endParaRPr lang="en-US" sz="2800" kern="1200" dirty="0">
              <a:solidFill>
                <a:schemeClr val="tx1"/>
              </a:solidFill>
              <a:effectLst/>
              <a:latin typeface="Amble" pitchFamily="2" charset="0"/>
              <a:ea typeface="+mn-ea"/>
              <a:cs typeface="+mn-cs"/>
            </a:endParaRPr>
          </a:p>
          <a:p>
            <a:r>
              <a:rPr lang="en-US" sz="2800" kern="1200" dirty="0">
                <a:solidFill>
                  <a:schemeClr val="tx1"/>
                </a:solidFill>
                <a:effectLst/>
                <a:latin typeface="Amble" pitchFamily="2" charset="0"/>
                <a:ea typeface="+mn-ea"/>
                <a:cs typeface="+mn-cs"/>
              </a:rPr>
              <a:t>in </a:t>
            </a:r>
            <a:r>
              <a:rPr lang="en-US" sz="2800" kern="1200" dirty="0" err="1">
                <a:solidFill>
                  <a:schemeClr val="tx1"/>
                </a:solidFill>
                <a:effectLst/>
                <a:latin typeface="Amble" pitchFamily="2" charset="0"/>
                <a:ea typeface="+mn-ea"/>
                <a:cs typeface="+mn-cs"/>
              </a:rPr>
              <a:t>vulputate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velit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esse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molestie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consequat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vel</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illum</a:t>
            </a:r>
            <a:r>
              <a:rPr lang="en-US" sz="2800" kern="1200" dirty="0">
                <a:solidFill>
                  <a:schemeClr val="tx1"/>
                </a:solidFill>
                <a:effectLst/>
                <a:latin typeface="Amble" pitchFamily="2" charset="0"/>
                <a:ea typeface="+mn-ea"/>
                <a:cs typeface="+mn-cs"/>
              </a:rPr>
              <a:t> dolore </a:t>
            </a:r>
            <a:r>
              <a:rPr lang="en-US" sz="2800" kern="1200" dirty="0" err="1">
                <a:solidFill>
                  <a:schemeClr val="tx1"/>
                </a:solidFill>
                <a:effectLst/>
                <a:latin typeface="Amble" pitchFamily="2" charset="0"/>
                <a:ea typeface="+mn-ea"/>
                <a:cs typeface="+mn-cs"/>
              </a:rPr>
              <a:t>eu</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feugiat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nulla</a:t>
            </a:r>
            <a:endParaRPr lang="en-US" sz="2800" kern="1200" dirty="0">
              <a:solidFill>
                <a:schemeClr val="tx1"/>
              </a:solidFill>
              <a:effectLst/>
              <a:latin typeface="Amble" pitchFamily="2" charset="0"/>
              <a:ea typeface="+mn-ea"/>
              <a:cs typeface="+mn-cs"/>
            </a:endParaRPr>
          </a:p>
          <a:p>
            <a:r>
              <a:rPr lang="en-US" sz="2800" kern="1200" dirty="0" err="1">
                <a:solidFill>
                  <a:schemeClr val="tx1"/>
                </a:solidFill>
                <a:effectLst/>
                <a:latin typeface="Amble" pitchFamily="2" charset="0"/>
                <a:ea typeface="+mn-ea"/>
                <a:cs typeface="+mn-cs"/>
              </a:rPr>
              <a:t>facilisis</a:t>
            </a:r>
            <a:r>
              <a:rPr lang="en-US" sz="2800" kern="1200" dirty="0">
                <a:solidFill>
                  <a:schemeClr val="tx1"/>
                </a:solidFill>
                <a:effectLst/>
                <a:latin typeface="Amble" pitchFamily="2" charset="0"/>
                <a:ea typeface="+mn-ea"/>
                <a:cs typeface="+mn-cs"/>
              </a:rPr>
              <a:t> at </a:t>
            </a:r>
            <a:r>
              <a:rPr lang="en-US" sz="2800" kern="1200" dirty="0" err="1">
                <a:solidFill>
                  <a:schemeClr val="tx1"/>
                </a:solidFill>
                <a:effectLst/>
                <a:latin typeface="Amble" pitchFamily="2" charset="0"/>
                <a:ea typeface="+mn-ea"/>
                <a:cs typeface="+mn-cs"/>
              </a:rPr>
              <a:t>vero</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eros</a:t>
            </a:r>
            <a:r>
              <a:rPr lang="en-US" sz="2800" kern="1200" dirty="0">
                <a:solidFill>
                  <a:schemeClr val="tx1"/>
                </a:solidFill>
                <a:effectLst/>
                <a:latin typeface="Amble" pitchFamily="2" charset="0"/>
                <a:ea typeface="+mn-ea"/>
                <a:cs typeface="+mn-cs"/>
              </a:rPr>
              <a:t> et </a:t>
            </a:r>
            <a:r>
              <a:rPr lang="en-US" sz="2800" kern="1200" dirty="0" err="1">
                <a:solidFill>
                  <a:schemeClr val="tx1"/>
                </a:solidFill>
                <a:effectLst/>
                <a:latin typeface="Amble" pitchFamily="2" charset="0"/>
                <a:ea typeface="+mn-ea"/>
                <a:cs typeface="+mn-cs"/>
              </a:rPr>
              <a:t>accumsan</a:t>
            </a:r>
            <a:r>
              <a:rPr lang="en-US" sz="2800" kern="1200" dirty="0">
                <a:solidFill>
                  <a:schemeClr val="tx1"/>
                </a:solidFill>
                <a:effectLst/>
                <a:latin typeface="Amble" pitchFamily="2" charset="0"/>
                <a:ea typeface="+mn-ea"/>
                <a:cs typeface="+mn-cs"/>
              </a:rPr>
              <a:t> et </a:t>
            </a:r>
            <a:r>
              <a:rPr lang="en-US" sz="2800" kern="1200" dirty="0" err="1">
                <a:solidFill>
                  <a:schemeClr val="tx1"/>
                </a:solidFill>
                <a:effectLst/>
                <a:latin typeface="Amble" pitchFamily="2" charset="0"/>
                <a:ea typeface="+mn-ea"/>
                <a:cs typeface="+mn-cs"/>
              </a:rPr>
              <a:t>iusto</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odio</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dignissim</a:t>
            </a:r>
            <a:r>
              <a:rPr lang="en-US" sz="2800" kern="1200" dirty="0">
                <a:solidFill>
                  <a:schemeClr val="tx1"/>
                </a:solidFill>
                <a:effectLst/>
                <a:latin typeface="Amble" pitchFamily="2" charset="0"/>
                <a:ea typeface="+mn-ea"/>
                <a:cs typeface="+mn-cs"/>
              </a:rPr>
              <a:t> qui </a:t>
            </a:r>
            <a:r>
              <a:rPr lang="en-US" sz="2800" kern="1200" dirty="0" err="1">
                <a:solidFill>
                  <a:schemeClr val="tx1"/>
                </a:solidFill>
                <a:effectLst/>
                <a:latin typeface="Amble" pitchFamily="2" charset="0"/>
                <a:ea typeface="+mn-ea"/>
                <a:cs typeface="+mn-cs"/>
              </a:rPr>
              <a:t>blandit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praesent</a:t>
            </a:r>
            <a:endParaRPr lang="en-US" sz="2800" kern="1200" dirty="0">
              <a:solidFill>
                <a:schemeClr val="tx1"/>
              </a:solidFill>
              <a:effectLst/>
              <a:latin typeface="Amble" pitchFamily="2" charset="0"/>
              <a:ea typeface="+mn-ea"/>
              <a:cs typeface="+mn-cs"/>
            </a:endParaRPr>
          </a:p>
          <a:p>
            <a:r>
              <a:rPr lang="en-US" sz="2800" kern="1200" dirty="0" err="1">
                <a:solidFill>
                  <a:schemeClr val="tx1"/>
                </a:solidFill>
                <a:effectLst/>
                <a:latin typeface="Amble" pitchFamily="2" charset="0"/>
                <a:ea typeface="+mn-ea"/>
                <a:cs typeface="+mn-cs"/>
              </a:rPr>
              <a:t>luptatum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zzril</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delenit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augue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duis</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dlorete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feugait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nulla</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facilisi</a:t>
            </a:r>
            <a:r>
              <a:rPr lang="en-US" sz="2800" kern="1200" dirty="0">
                <a:solidFill>
                  <a:schemeClr val="tx1"/>
                </a:solidFill>
                <a:effectLst/>
                <a:latin typeface="Amble" pitchFamily="2" charset="0"/>
                <a:ea typeface="+mn-ea"/>
                <a:cs typeface="+mn-cs"/>
              </a:rPr>
              <a:t>.</a:t>
            </a:r>
          </a:p>
        </p:txBody>
      </p:sp>
    </p:spTree>
    <p:extLst>
      <p:ext uri="{BB962C8B-B14F-4D97-AF65-F5344CB8AC3E}">
        <p14:creationId xmlns:p14="http://schemas.microsoft.com/office/powerpoint/2010/main" val="2611845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75C95F-D449-1D4F-B1D7-964ED2B9AFDF}"/>
              </a:ext>
            </a:extLst>
          </p:cNvPr>
          <p:cNvSpPr/>
          <p:nvPr userDrawn="1"/>
        </p:nvSpPr>
        <p:spPr>
          <a:xfrm>
            <a:off x="655982" y="-331304"/>
            <a:ext cx="10989367" cy="5777947"/>
          </a:xfrm>
          <a:prstGeom prst="rect">
            <a:avLst/>
          </a:prstGeom>
          <a:noFill/>
          <a:ln w="1143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4C7E6705-2453-E849-BC44-6D77674F4DD2}"/>
              </a:ext>
            </a:extLst>
          </p:cNvPr>
          <p:cNvSpPr/>
          <p:nvPr userDrawn="1"/>
        </p:nvSpPr>
        <p:spPr>
          <a:xfrm>
            <a:off x="1" y="365126"/>
            <a:ext cx="8057321" cy="748058"/>
          </a:xfrm>
          <a:prstGeom prst="rect">
            <a:avLst/>
          </a:prstGeom>
          <a:solidFill>
            <a:srgbClr val="F3B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E3135DC-CD45-5D4C-8537-A48158326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5239" y="5883966"/>
            <a:ext cx="4599021" cy="550587"/>
          </a:xfrm>
          <a:prstGeom prst="rect">
            <a:avLst/>
          </a:prstGeom>
        </p:spPr>
      </p:pic>
      <p:pic>
        <p:nvPicPr>
          <p:cNvPr id="10" name="Picture 9">
            <a:extLst>
              <a:ext uri="{FF2B5EF4-FFF2-40B4-BE49-F238E27FC236}">
                <a16:creationId xmlns:a16="http://schemas.microsoft.com/office/drawing/2014/main" id="{1DCFD272-EB7A-C344-A3D0-B0420BA4FA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96685" y="5786236"/>
            <a:ext cx="2848665" cy="648317"/>
          </a:xfrm>
          <a:prstGeom prst="rect">
            <a:avLst/>
          </a:prstGeom>
        </p:spPr>
      </p:pic>
      <p:sp>
        <p:nvSpPr>
          <p:cNvPr id="22" name="Title 21">
            <a:extLst>
              <a:ext uri="{FF2B5EF4-FFF2-40B4-BE49-F238E27FC236}">
                <a16:creationId xmlns:a16="http://schemas.microsoft.com/office/drawing/2014/main" id="{76F32377-BD9D-824B-B601-D2167FCC9C14}"/>
              </a:ext>
            </a:extLst>
          </p:cNvPr>
          <p:cNvSpPr>
            <a:spLocks noGrp="1"/>
          </p:cNvSpPr>
          <p:nvPr>
            <p:ph type="title" hasCustomPrompt="1"/>
          </p:nvPr>
        </p:nvSpPr>
        <p:spPr>
          <a:xfrm>
            <a:off x="1895061" y="365127"/>
            <a:ext cx="9276521" cy="748059"/>
          </a:xfrm>
          <a:prstGeom prst="rect">
            <a:avLst/>
          </a:prstGeom>
        </p:spPr>
        <p:txBody>
          <a:bodyPr/>
          <a:lstStyle>
            <a:lvl1pPr>
              <a:defRPr b="1" i="1">
                <a:latin typeface="Industry Book" pitchFamily="2" charset="77"/>
              </a:defRPr>
            </a:lvl1pPr>
          </a:lstStyle>
          <a:p>
            <a:r>
              <a:rPr lang="en-US" dirty="0"/>
              <a:t>Headline</a:t>
            </a:r>
          </a:p>
        </p:txBody>
      </p:sp>
      <p:sp>
        <p:nvSpPr>
          <p:cNvPr id="28" name="Text Placeholder 27">
            <a:extLst>
              <a:ext uri="{FF2B5EF4-FFF2-40B4-BE49-F238E27FC236}">
                <a16:creationId xmlns:a16="http://schemas.microsoft.com/office/drawing/2014/main" id="{C48E1FBB-6FF7-B441-82B5-0C2C61EDC1BD}"/>
              </a:ext>
            </a:extLst>
          </p:cNvPr>
          <p:cNvSpPr>
            <a:spLocks noGrp="1"/>
          </p:cNvSpPr>
          <p:nvPr>
            <p:ph type="body" sz="quarter" idx="11" hasCustomPrompt="1"/>
          </p:nvPr>
        </p:nvSpPr>
        <p:spPr>
          <a:xfrm>
            <a:off x="2804748" y="1550507"/>
            <a:ext cx="6467061" cy="2973887"/>
          </a:xfrm>
          <a:prstGeom prst="rect">
            <a:avLst/>
          </a:prstGeom>
        </p:spPr>
        <p:txBody>
          <a:bodyPr/>
          <a:lstStyle>
            <a:lvl1pPr marL="457189" indent="-457189">
              <a:buFont typeface="Arial" panose="020B0604020202020204" pitchFamily="34" charset="0"/>
              <a:buChar char="•"/>
              <a:defRPr sz="1800"/>
            </a:lvl1pPr>
            <a:lvl2pPr>
              <a:defRPr sz="2800"/>
            </a:lvl2pPr>
          </a:lstStyle>
          <a:p>
            <a:pPr lvl="1"/>
            <a:r>
              <a:rPr lang="en-US" sz="2800" kern="1200" dirty="0">
                <a:solidFill>
                  <a:schemeClr val="tx1"/>
                </a:solidFill>
                <a:effectLst/>
                <a:latin typeface="Amble" pitchFamily="2" charset="0"/>
                <a:ea typeface="+mn-ea"/>
                <a:cs typeface="+mn-cs"/>
              </a:rPr>
              <a:t>Lorem ipsum dolor sit </a:t>
            </a:r>
            <a:r>
              <a:rPr lang="en-US" sz="2800" kern="1200" dirty="0" err="1">
                <a:solidFill>
                  <a:schemeClr val="tx1"/>
                </a:solidFill>
                <a:effectLst/>
                <a:latin typeface="Amble" pitchFamily="2" charset="0"/>
                <a:ea typeface="+mn-ea"/>
                <a:cs typeface="+mn-cs"/>
              </a:rPr>
              <a:t>amet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consectetuer</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adipiscing</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elit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sed</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diam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nonummy</a:t>
            </a:r>
            <a:endParaRPr lang="en-US" sz="2800" kern="1200" dirty="0">
              <a:solidFill>
                <a:schemeClr val="tx1"/>
              </a:solidFill>
              <a:effectLst/>
              <a:latin typeface="Amble" pitchFamily="2" charset="0"/>
              <a:ea typeface="+mn-ea"/>
              <a:cs typeface="+mn-cs"/>
            </a:endParaRPr>
          </a:p>
          <a:p>
            <a:pPr lvl="1"/>
            <a:r>
              <a:rPr lang="en-US" sz="2800" kern="1200" dirty="0" err="1">
                <a:solidFill>
                  <a:schemeClr val="tx1"/>
                </a:solidFill>
                <a:effectLst/>
                <a:latin typeface="Amble" pitchFamily="2" charset="0"/>
                <a:ea typeface="+mn-ea"/>
                <a:cs typeface="+mn-cs"/>
              </a:rPr>
              <a:t>nibh</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euismod</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tincidunt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ut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laoreet</a:t>
            </a:r>
            <a:r>
              <a:rPr lang="en-US" sz="2800" kern="1200" dirty="0">
                <a:solidFill>
                  <a:schemeClr val="tx1"/>
                </a:solidFill>
                <a:effectLst/>
                <a:latin typeface="Amble" pitchFamily="2" charset="0"/>
                <a:ea typeface="+mn-ea"/>
                <a:cs typeface="+mn-cs"/>
              </a:rPr>
              <a:t> dolore magna </a:t>
            </a:r>
            <a:r>
              <a:rPr lang="en-US" sz="2800" kern="1200" dirty="0" err="1">
                <a:solidFill>
                  <a:schemeClr val="tx1"/>
                </a:solidFill>
                <a:effectLst/>
                <a:latin typeface="Amble" pitchFamily="2" charset="0"/>
                <a:ea typeface="+mn-ea"/>
                <a:cs typeface="+mn-cs"/>
              </a:rPr>
              <a:t>aliquam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erat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volutpat</a:t>
            </a:r>
            <a:r>
              <a:rPr lang="en-US" sz="2800" kern="1200" dirty="0">
                <a:solidFill>
                  <a:schemeClr val="tx1"/>
                </a:solidFill>
                <a:effectLst/>
                <a:latin typeface="Amble" pitchFamily="2" charset="0"/>
                <a:ea typeface="+mn-ea"/>
                <a:cs typeface="+mn-cs"/>
              </a:rPr>
              <a:t>. Ut </a:t>
            </a:r>
            <a:r>
              <a:rPr lang="en-US" sz="2800" kern="1200" dirty="0" err="1">
                <a:solidFill>
                  <a:schemeClr val="tx1"/>
                </a:solidFill>
                <a:effectLst/>
                <a:latin typeface="Amble" pitchFamily="2" charset="0"/>
                <a:ea typeface="+mn-ea"/>
                <a:cs typeface="+mn-cs"/>
              </a:rPr>
              <a:t>wisi</a:t>
            </a:r>
            <a:endParaRPr lang="en-US" sz="2800" kern="1200" dirty="0">
              <a:solidFill>
                <a:schemeClr val="tx1"/>
              </a:solidFill>
              <a:effectLst/>
              <a:latin typeface="Amble" pitchFamily="2" charset="0"/>
              <a:ea typeface="+mn-ea"/>
              <a:cs typeface="+mn-cs"/>
            </a:endParaRPr>
          </a:p>
          <a:p>
            <a:pPr lvl="1"/>
            <a:r>
              <a:rPr lang="en-US" sz="2800" kern="1200" dirty="0" err="1">
                <a:solidFill>
                  <a:schemeClr val="tx1"/>
                </a:solidFill>
                <a:effectLst/>
                <a:latin typeface="Amble" pitchFamily="2" charset="0"/>
                <a:ea typeface="+mn-ea"/>
                <a:cs typeface="+mn-cs"/>
              </a:rPr>
              <a:t>enim</a:t>
            </a:r>
            <a:r>
              <a:rPr lang="en-US" sz="2800" kern="1200" dirty="0">
                <a:solidFill>
                  <a:schemeClr val="tx1"/>
                </a:solidFill>
                <a:effectLst/>
                <a:latin typeface="Amble" pitchFamily="2" charset="0"/>
                <a:ea typeface="+mn-ea"/>
                <a:cs typeface="+mn-cs"/>
              </a:rPr>
              <a:t> ad minim </a:t>
            </a:r>
            <a:r>
              <a:rPr lang="en-US" sz="2800" kern="1200" dirty="0" err="1">
                <a:solidFill>
                  <a:schemeClr val="tx1"/>
                </a:solidFill>
                <a:effectLst/>
                <a:latin typeface="Amble" pitchFamily="2" charset="0"/>
                <a:ea typeface="+mn-ea"/>
                <a:cs typeface="+mn-cs"/>
              </a:rPr>
              <a:t>veniam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quis</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nostrud</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exerci</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tation</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ullamcorper</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suscipit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lobortis</a:t>
            </a:r>
            <a:endParaRPr lang="en-US" sz="2800" kern="1200" dirty="0">
              <a:solidFill>
                <a:schemeClr val="tx1"/>
              </a:solidFill>
              <a:effectLst/>
              <a:latin typeface="Amble" pitchFamily="2" charset="0"/>
              <a:ea typeface="+mn-ea"/>
              <a:cs typeface="+mn-cs"/>
            </a:endParaRPr>
          </a:p>
          <a:p>
            <a:pPr lvl="1"/>
            <a:r>
              <a:rPr lang="en-US" sz="2800" kern="1200" dirty="0" err="1">
                <a:solidFill>
                  <a:schemeClr val="tx1"/>
                </a:solidFill>
                <a:effectLst/>
                <a:latin typeface="Amble" pitchFamily="2" charset="0"/>
                <a:ea typeface="+mn-ea"/>
                <a:cs typeface="+mn-cs"/>
              </a:rPr>
              <a:t>nisl</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ut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aliquip</a:t>
            </a:r>
            <a:r>
              <a:rPr lang="en-US" sz="2800" kern="1200" dirty="0">
                <a:solidFill>
                  <a:schemeClr val="tx1"/>
                </a:solidFill>
                <a:effectLst/>
                <a:latin typeface="Amble" pitchFamily="2" charset="0"/>
                <a:ea typeface="+mn-ea"/>
                <a:cs typeface="+mn-cs"/>
              </a:rPr>
              <a:t> ex </a:t>
            </a:r>
            <a:r>
              <a:rPr lang="en-US" sz="2800" kern="1200" dirty="0" err="1">
                <a:solidFill>
                  <a:schemeClr val="tx1"/>
                </a:solidFill>
                <a:effectLst/>
                <a:latin typeface="Amble" pitchFamily="2" charset="0"/>
                <a:ea typeface="+mn-ea"/>
                <a:cs typeface="+mn-cs"/>
              </a:rPr>
              <a:t>ea</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commodo</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consequat</a:t>
            </a:r>
            <a:r>
              <a:rPr lang="en-US" sz="2800" kern="1200" dirty="0">
                <a:solidFill>
                  <a:schemeClr val="tx1"/>
                </a:solidFill>
                <a:effectLst/>
                <a:latin typeface="Amble" pitchFamily="2" charset="0"/>
                <a:ea typeface="+mn-ea"/>
                <a:cs typeface="+mn-cs"/>
              </a:rPr>
              <a:t>. Duis </a:t>
            </a:r>
            <a:r>
              <a:rPr lang="en-US" sz="2800" kern="1200" dirty="0" err="1">
                <a:solidFill>
                  <a:schemeClr val="tx1"/>
                </a:solidFill>
                <a:effectLst/>
                <a:latin typeface="Amble" pitchFamily="2" charset="0"/>
                <a:ea typeface="+mn-ea"/>
                <a:cs typeface="+mn-cs"/>
              </a:rPr>
              <a:t>autem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vel</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eum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iriure</a:t>
            </a:r>
            <a:r>
              <a:rPr lang="en-US" sz="2800" kern="1200" dirty="0">
                <a:solidFill>
                  <a:schemeClr val="tx1"/>
                </a:solidFill>
                <a:effectLst/>
                <a:latin typeface="Amble" pitchFamily="2" charset="0"/>
                <a:ea typeface="+mn-ea"/>
                <a:cs typeface="+mn-cs"/>
              </a:rPr>
              <a:t> dolor in </a:t>
            </a:r>
            <a:r>
              <a:rPr lang="en-US" sz="2800" kern="1200" dirty="0" err="1">
                <a:solidFill>
                  <a:schemeClr val="tx1"/>
                </a:solidFill>
                <a:effectLst/>
                <a:latin typeface="Amble" pitchFamily="2" charset="0"/>
                <a:ea typeface="+mn-ea"/>
                <a:cs typeface="+mn-cs"/>
              </a:rPr>
              <a:t>hendrerit</a:t>
            </a:r>
            <a:endParaRPr lang="en-US" sz="2800" kern="1200" dirty="0">
              <a:solidFill>
                <a:schemeClr val="tx1"/>
              </a:solidFill>
              <a:effectLst/>
              <a:latin typeface="Amble" pitchFamily="2" charset="0"/>
              <a:ea typeface="+mn-ea"/>
              <a:cs typeface="+mn-cs"/>
            </a:endParaRPr>
          </a:p>
          <a:p>
            <a:pPr lvl="1"/>
            <a:r>
              <a:rPr lang="en-US" sz="2800" kern="1200" dirty="0">
                <a:solidFill>
                  <a:schemeClr val="tx1"/>
                </a:solidFill>
                <a:effectLst/>
                <a:latin typeface="Amble" pitchFamily="2" charset="0"/>
                <a:ea typeface="+mn-ea"/>
                <a:cs typeface="+mn-cs"/>
              </a:rPr>
              <a:t>in </a:t>
            </a:r>
            <a:r>
              <a:rPr lang="en-US" sz="2800" kern="1200" dirty="0" err="1">
                <a:solidFill>
                  <a:schemeClr val="tx1"/>
                </a:solidFill>
                <a:effectLst/>
                <a:latin typeface="Amble" pitchFamily="2" charset="0"/>
                <a:ea typeface="+mn-ea"/>
                <a:cs typeface="+mn-cs"/>
              </a:rPr>
              <a:t>vulputate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velit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esse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molestie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consequat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vel</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illum</a:t>
            </a:r>
            <a:r>
              <a:rPr lang="en-US" sz="2800" kern="1200" dirty="0">
                <a:solidFill>
                  <a:schemeClr val="tx1"/>
                </a:solidFill>
                <a:effectLst/>
                <a:latin typeface="Amble" pitchFamily="2" charset="0"/>
                <a:ea typeface="+mn-ea"/>
                <a:cs typeface="+mn-cs"/>
              </a:rPr>
              <a:t> dolore </a:t>
            </a:r>
            <a:r>
              <a:rPr lang="en-US" sz="2800" kern="1200" dirty="0" err="1">
                <a:solidFill>
                  <a:schemeClr val="tx1"/>
                </a:solidFill>
                <a:effectLst/>
                <a:latin typeface="Amble" pitchFamily="2" charset="0"/>
                <a:ea typeface="+mn-ea"/>
                <a:cs typeface="+mn-cs"/>
              </a:rPr>
              <a:t>eu</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feugiat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nulla</a:t>
            </a:r>
            <a:endParaRPr lang="en-US" sz="2800" kern="1200" dirty="0">
              <a:solidFill>
                <a:schemeClr val="tx1"/>
              </a:solidFill>
              <a:effectLst/>
              <a:latin typeface="Amble" pitchFamily="2" charset="0"/>
              <a:ea typeface="+mn-ea"/>
              <a:cs typeface="+mn-cs"/>
            </a:endParaRPr>
          </a:p>
          <a:p>
            <a:pPr lvl="1"/>
            <a:r>
              <a:rPr lang="en-US" sz="2800" kern="1200" dirty="0" err="1">
                <a:solidFill>
                  <a:schemeClr val="tx1"/>
                </a:solidFill>
                <a:effectLst/>
                <a:latin typeface="Amble" pitchFamily="2" charset="0"/>
                <a:ea typeface="+mn-ea"/>
                <a:cs typeface="+mn-cs"/>
              </a:rPr>
              <a:t>facilisis</a:t>
            </a:r>
            <a:r>
              <a:rPr lang="en-US" sz="2800" kern="1200" dirty="0">
                <a:solidFill>
                  <a:schemeClr val="tx1"/>
                </a:solidFill>
                <a:effectLst/>
                <a:latin typeface="Amble" pitchFamily="2" charset="0"/>
                <a:ea typeface="+mn-ea"/>
                <a:cs typeface="+mn-cs"/>
              </a:rPr>
              <a:t> at </a:t>
            </a:r>
            <a:r>
              <a:rPr lang="en-US" sz="2800" kern="1200" dirty="0" err="1">
                <a:solidFill>
                  <a:schemeClr val="tx1"/>
                </a:solidFill>
                <a:effectLst/>
                <a:latin typeface="Amble" pitchFamily="2" charset="0"/>
                <a:ea typeface="+mn-ea"/>
                <a:cs typeface="+mn-cs"/>
              </a:rPr>
              <a:t>vero</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eros</a:t>
            </a:r>
            <a:r>
              <a:rPr lang="en-US" sz="2800" kern="1200" dirty="0">
                <a:solidFill>
                  <a:schemeClr val="tx1"/>
                </a:solidFill>
                <a:effectLst/>
                <a:latin typeface="Amble" pitchFamily="2" charset="0"/>
                <a:ea typeface="+mn-ea"/>
                <a:cs typeface="+mn-cs"/>
              </a:rPr>
              <a:t> et </a:t>
            </a:r>
            <a:r>
              <a:rPr lang="en-US" sz="2800" kern="1200" dirty="0" err="1">
                <a:solidFill>
                  <a:schemeClr val="tx1"/>
                </a:solidFill>
                <a:effectLst/>
                <a:latin typeface="Amble" pitchFamily="2" charset="0"/>
                <a:ea typeface="+mn-ea"/>
                <a:cs typeface="+mn-cs"/>
              </a:rPr>
              <a:t>accumsan</a:t>
            </a:r>
            <a:r>
              <a:rPr lang="en-US" sz="2800" kern="1200" dirty="0">
                <a:solidFill>
                  <a:schemeClr val="tx1"/>
                </a:solidFill>
                <a:effectLst/>
                <a:latin typeface="Amble" pitchFamily="2" charset="0"/>
                <a:ea typeface="+mn-ea"/>
                <a:cs typeface="+mn-cs"/>
              </a:rPr>
              <a:t> et </a:t>
            </a:r>
            <a:r>
              <a:rPr lang="en-US" sz="2800" kern="1200" dirty="0" err="1">
                <a:solidFill>
                  <a:schemeClr val="tx1"/>
                </a:solidFill>
                <a:effectLst/>
                <a:latin typeface="Amble" pitchFamily="2" charset="0"/>
                <a:ea typeface="+mn-ea"/>
                <a:cs typeface="+mn-cs"/>
              </a:rPr>
              <a:t>iusto</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odio</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dignissim</a:t>
            </a:r>
            <a:r>
              <a:rPr lang="en-US" sz="2800" kern="1200" dirty="0">
                <a:solidFill>
                  <a:schemeClr val="tx1"/>
                </a:solidFill>
                <a:effectLst/>
                <a:latin typeface="Amble" pitchFamily="2" charset="0"/>
                <a:ea typeface="+mn-ea"/>
                <a:cs typeface="+mn-cs"/>
              </a:rPr>
              <a:t> qui </a:t>
            </a:r>
            <a:r>
              <a:rPr lang="en-US" sz="2800" kern="1200" dirty="0" err="1">
                <a:solidFill>
                  <a:schemeClr val="tx1"/>
                </a:solidFill>
                <a:effectLst/>
                <a:latin typeface="Amble" pitchFamily="2" charset="0"/>
                <a:ea typeface="+mn-ea"/>
                <a:cs typeface="+mn-cs"/>
              </a:rPr>
              <a:t>blandit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praesent</a:t>
            </a:r>
            <a:endParaRPr lang="en-US" sz="2800" kern="1200" dirty="0">
              <a:solidFill>
                <a:schemeClr val="tx1"/>
              </a:solidFill>
              <a:effectLst/>
              <a:latin typeface="Amble" pitchFamily="2" charset="0"/>
              <a:ea typeface="+mn-ea"/>
              <a:cs typeface="+mn-cs"/>
            </a:endParaRPr>
          </a:p>
          <a:p>
            <a:pPr lvl="1"/>
            <a:r>
              <a:rPr lang="en-US" sz="2800" kern="1200" dirty="0" err="1">
                <a:solidFill>
                  <a:schemeClr val="tx1"/>
                </a:solidFill>
                <a:effectLst/>
                <a:latin typeface="Amble" pitchFamily="2" charset="0"/>
                <a:ea typeface="+mn-ea"/>
                <a:cs typeface="+mn-cs"/>
              </a:rPr>
              <a:t>luptatum</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zzril</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delenit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augue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duis</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dlorete</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feugait</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nulla</a:t>
            </a:r>
            <a:r>
              <a:rPr lang="en-US" sz="2800" kern="1200" dirty="0">
                <a:solidFill>
                  <a:schemeClr val="tx1"/>
                </a:solidFill>
                <a:effectLst/>
                <a:latin typeface="Amble" pitchFamily="2" charset="0"/>
                <a:ea typeface="+mn-ea"/>
                <a:cs typeface="+mn-cs"/>
              </a:rPr>
              <a:t> </a:t>
            </a:r>
            <a:r>
              <a:rPr lang="en-US" sz="2800" kern="1200" dirty="0" err="1">
                <a:solidFill>
                  <a:schemeClr val="tx1"/>
                </a:solidFill>
                <a:effectLst/>
                <a:latin typeface="Amble" pitchFamily="2" charset="0"/>
                <a:ea typeface="+mn-ea"/>
                <a:cs typeface="+mn-cs"/>
              </a:rPr>
              <a:t>facilisi</a:t>
            </a:r>
            <a:r>
              <a:rPr lang="en-US" sz="2800" kern="1200" dirty="0">
                <a:solidFill>
                  <a:schemeClr val="tx1"/>
                </a:solidFill>
                <a:effectLst/>
                <a:latin typeface="Amble" pitchFamily="2" charset="0"/>
                <a:ea typeface="+mn-ea"/>
                <a:cs typeface="+mn-cs"/>
              </a:rPr>
              <a:t>.</a:t>
            </a:r>
          </a:p>
        </p:txBody>
      </p:sp>
    </p:spTree>
    <p:extLst>
      <p:ext uri="{BB962C8B-B14F-4D97-AF65-F5344CB8AC3E}">
        <p14:creationId xmlns:p14="http://schemas.microsoft.com/office/powerpoint/2010/main" val="4070412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70285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062882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5/31/2022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1944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5/31/2022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41946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5/31/2022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77262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75553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26016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35375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5/31/2022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0396549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650" r:id="rId15"/>
    <p:sldLayoutId id="2147483654" r:id="rId1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2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coeccc.n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hyperlink" Target="https://coeccc.net/collection/orange-county-ocsap-2021/" TargetMode="External"/><Relationship Id="rId4" Type="http://schemas.openxmlformats.org/officeDocument/2006/relationships/hyperlink" Target="http://www.coeccc.n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insightcced.org/cost-of-being-california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hyperlink" Target="https://insightcced.org/wp-content/uploads/2021/05/INSIGHT_CostofBeingCalifornian_6_web.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hyperlink" Target="http://www.selfsufficiencystandard.org/wp-content/uploads/2021/11/SSS2021_TechnicalBrief_20210312.pdf" TargetMode="External"/><Relationship Id="rId4" Type="http://schemas.openxmlformats.org/officeDocument/2006/relationships/hyperlink" Target="http://www.selfsufficiencystandard.org/californi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insightcced.org/family-needs-calculato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insightcced.org/family-needs-calculato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0A258-DB4B-714E-BA5F-3D107329B23A}"/>
              </a:ext>
            </a:extLst>
          </p:cNvPr>
          <p:cNvSpPr>
            <a:spLocks noGrp="1"/>
          </p:cNvSpPr>
          <p:nvPr>
            <p:ph type="ctrTitle"/>
          </p:nvPr>
        </p:nvSpPr>
        <p:spPr>
          <a:xfrm>
            <a:off x="273627" y="1489358"/>
            <a:ext cx="9994499" cy="2350585"/>
          </a:xfrm>
        </p:spPr>
        <p:txBody>
          <a:bodyPr>
            <a:normAutofit fontScale="90000"/>
          </a:bodyPr>
          <a:lstStyle/>
          <a:p>
            <a:pPr>
              <a:tabLst>
                <a:tab pos="9715257" algn="r"/>
              </a:tabLst>
            </a:pPr>
            <a:r>
              <a:rPr lang="en-US" sz="4900" dirty="0"/>
              <a:t>Overview of OC’s Top Middle-Skill &amp; Most Potential Opportunity</a:t>
            </a:r>
            <a:br>
              <a:rPr lang="en-US" sz="4900" dirty="0"/>
            </a:br>
            <a:r>
              <a:rPr lang="en-US" sz="4900" dirty="0"/>
              <a:t>Middle-Skill Jobs</a:t>
            </a:r>
            <a:br>
              <a:rPr lang="en-US" sz="4900" dirty="0"/>
            </a:br>
            <a:r>
              <a:rPr lang="en-US" sz="3100" dirty="0"/>
              <a:t>Presented by: OC Center of Excellence</a:t>
            </a:r>
            <a:br>
              <a:rPr lang="en-US" sz="3600" dirty="0"/>
            </a:br>
            <a:r>
              <a:rPr lang="en-US" sz="3600" dirty="0"/>
              <a:t>	</a:t>
            </a:r>
            <a:endParaRPr lang="en-US" dirty="0"/>
          </a:p>
        </p:txBody>
      </p:sp>
      <p:pic>
        <p:nvPicPr>
          <p:cNvPr id="4" name="Picture 3">
            <a:extLst>
              <a:ext uri="{FF2B5EF4-FFF2-40B4-BE49-F238E27FC236}">
                <a16:creationId xmlns:a16="http://schemas.microsoft.com/office/drawing/2014/main" id="{08B24519-18FD-4802-B614-BDB2D683AB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2419" y="4940196"/>
            <a:ext cx="1718599" cy="1508059"/>
          </a:xfrm>
          <a:prstGeom prst="rect">
            <a:avLst/>
          </a:prstGeom>
        </p:spPr>
      </p:pic>
      <p:sp>
        <p:nvSpPr>
          <p:cNvPr id="5" name="Title 1">
            <a:extLst>
              <a:ext uri="{FF2B5EF4-FFF2-40B4-BE49-F238E27FC236}">
                <a16:creationId xmlns:a16="http://schemas.microsoft.com/office/drawing/2014/main" id="{F260A258-DB4B-714E-BA5F-3D107329B23A}"/>
              </a:ext>
            </a:extLst>
          </p:cNvPr>
          <p:cNvSpPr txBox="1">
            <a:spLocks/>
          </p:cNvSpPr>
          <p:nvPr/>
        </p:nvSpPr>
        <p:spPr>
          <a:xfrm>
            <a:off x="6115051" y="3808326"/>
            <a:ext cx="5154929" cy="903807"/>
          </a:xfrm>
          <a:prstGeom prst="rect">
            <a:avLst/>
          </a:prstGeom>
        </p:spPr>
        <p:txBody>
          <a:bodyPr vert="horz" lIns="91440" tIns="45720" rIns="91440" bIns="45720" rtlCol="0" anchor="ctr" anchorCtr="0">
            <a:normAutofit fontScale="97500"/>
          </a:bodyPr>
          <a:lstStyle>
            <a:lvl1pPr algn="ctr" defTabSz="914377" rtl="0" eaLnBrk="1" latinLnBrk="0" hangingPunct="1">
              <a:lnSpc>
                <a:spcPct val="90000"/>
              </a:lnSpc>
              <a:spcBef>
                <a:spcPct val="0"/>
              </a:spcBef>
              <a:buNone/>
              <a:defRPr sz="7200" b="1" i="1" kern="1200">
                <a:solidFill>
                  <a:schemeClr val="tx1"/>
                </a:solidFill>
                <a:latin typeface="Industry Book" pitchFamily="2" charset="77"/>
                <a:ea typeface="+mj-ea"/>
                <a:cs typeface="+mj-cs"/>
              </a:defRPr>
            </a:lvl1pPr>
          </a:lstStyle>
          <a:p>
            <a:pPr algn="r">
              <a:tabLst>
                <a:tab pos="11258550" algn="r"/>
              </a:tabLst>
            </a:pPr>
            <a:r>
              <a:rPr lang="en-US" sz="2400" dirty="0">
                <a:solidFill>
                  <a:srgbClr val="F3B01C"/>
                </a:solidFill>
              </a:rPr>
              <a:t>May 31, 2022</a:t>
            </a:r>
          </a:p>
        </p:txBody>
      </p:sp>
      <p:sp>
        <p:nvSpPr>
          <p:cNvPr id="6" name="Title 1">
            <a:extLst>
              <a:ext uri="{FF2B5EF4-FFF2-40B4-BE49-F238E27FC236}">
                <a16:creationId xmlns:a16="http://schemas.microsoft.com/office/drawing/2014/main" id="{F260A258-DB4B-714E-BA5F-3D107329B23A}"/>
              </a:ext>
            </a:extLst>
          </p:cNvPr>
          <p:cNvSpPr txBox="1">
            <a:spLocks/>
          </p:cNvSpPr>
          <p:nvPr/>
        </p:nvSpPr>
        <p:spPr>
          <a:xfrm>
            <a:off x="38101" y="3729153"/>
            <a:ext cx="5931018" cy="903807"/>
          </a:xfrm>
          <a:prstGeom prst="rect">
            <a:avLst/>
          </a:prstGeom>
        </p:spPr>
        <p:txBody>
          <a:bodyPr vert="horz" lIns="91440" tIns="45720" rIns="91440" bIns="45720" rtlCol="0" anchor="b">
            <a:normAutofit fontScale="97500"/>
          </a:bodyPr>
          <a:lstStyle>
            <a:lvl1pPr algn="ctr" defTabSz="914377" rtl="0" eaLnBrk="1" latinLnBrk="0" hangingPunct="1">
              <a:lnSpc>
                <a:spcPct val="90000"/>
              </a:lnSpc>
              <a:spcBef>
                <a:spcPct val="0"/>
              </a:spcBef>
              <a:buNone/>
              <a:defRPr sz="7200" b="1" i="1" kern="1200">
                <a:solidFill>
                  <a:schemeClr val="tx1"/>
                </a:solidFill>
                <a:latin typeface="Industry Book" pitchFamily="2" charset="77"/>
                <a:ea typeface="+mj-ea"/>
                <a:cs typeface="+mj-cs"/>
              </a:defRPr>
            </a:lvl1pPr>
          </a:lstStyle>
          <a:p>
            <a:pPr algn="l">
              <a:tabLst>
                <a:tab pos="11258550" algn="r"/>
              </a:tabLst>
            </a:pPr>
            <a:r>
              <a:rPr lang="en-US" sz="2300" dirty="0">
                <a:solidFill>
                  <a:srgbClr val="F3B01C"/>
                </a:solidFill>
              </a:rPr>
              <a:t>Rancho Santiago Community College District’s Perkins V Advisory Council Meeting</a:t>
            </a:r>
            <a:r>
              <a:rPr lang="en-US" sz="2700" dirty="0">
                <a:solidFill>
                  <a:srgbClr val="F3B01C"/>
                </a:solidFill>
              </a:rPr>
              <a:t>	</a:t>
            </a:r>
          </a:p>
        </p:txBody>
      </p:sp>
    </p:spTree>
    <p:extLst>
      <p:ext uri="{BB962C8B-B14F-4D97-AF65-F5344CB8AC3E}">
        <p14:creationId xmlns:p14="http://schemas.microsoft.com/office/powerpoint/2010/main" val="3440406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C98D94-6B52-4F8B-B698-2BED84F8BA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sp>
        <p:nvSpPr>
          <p:cNvPr id="3" name="Rectangle 2"/>
          <p:cNvSpPr/>
          <p:nvPr/>
        </p:nvSpPr>
        <p:spPr>
          <a:xfrm>
            <a:off x="589548" y="-481262"/>
            <a:ext cx="11008894" cy="5991726"/>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l="156" t="475" r="1" b="-1"/>
          <a:stretch/>
        </p:blipFill>
        <p:spPr>
          <a:xfrm>
            <a:off x="3416734" y="8221"/>
            <a:ext cx="5318192" cy="6849779"/>
          </a:xfrm>
          <a:prstGeom prst="rect">
            <a:avLst/>
          </a:prstGeom>
        </p:spPr>
      </p:pic>
    </p:spTree>
    <p:extLst>
      <p:ext uri="{BB962C8B-B14F-4D97-AF65-F5344CB8AC3E}">
        <p14:creationId xmlns:p14="http://schemas.microsoft.com/office/powerpoint/2010/main" val="39195051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A998-E622-674A-B820-9534F41A972D}"/>
              </a:ext>
            </a:extLst>
          </p:cNvPr>
          <p:cNvSpPr>
            <a:spLocks noGrp="1"/>
          </p:cNvSpPr>
          <p:nvPr>
            <p:ph type="title"/>
          </p:nvPr>
        </p:nvSpPr>
        <p:spPr>
          <a:xfrm>
            <a:off x="655983" y="365125"/>
            <a:ext cx="10515600" cy="748059"/>
          </a:xfrm>
        </p:spPr>
        <p:txBody>
          <a:bodyPr/>
          <a:lstStyle/>
          <a:p>
            <a:r>
              <a:rPr lang="en-US" dirty="0"/>
              <a:t>OC Sector Analysis Project</a:t>
            </a:r>
          </a:p>
        </p:txBody>
      </p:sp>
      <p:pic>
        <p:nvPicPr>
          <p:cNvPr id="6" name="Picture 5">
            <a:extLst>
              <a:ext uri="{FF2B5EF4-FFF2-40B4-BE49-F238E27FC236}">
                <a16:creationId xmlns:a16="http://schemas.microsoft.com/office/drawing/2014/main" id="{2B94302C-206C-4943-8230-D832107C2C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sp>
        <p:nvSpPr>
          <p:cNvPr id="8" name="Content Placeholder 2">
            <a:extLst>
              <a:ext uri="{FF2B5EF4-FFF2-40B4-BE49-F238E27FC236}">
                <a16:creationId xmlns:a16="http://schemas.microsoft.com/office/drawing/2014/main" id="{DCAFA8EC-EB1E-41E6-BBE3-A742C847A1EF}"/>
              </a:ext>
            </a:extLst>
          </p:cNvPr>
          <p:cNvSpPr txBox="1">
            <a:spLocks/>
          </p:cNvSpPr>
          <p:nvPr/>
        </p:nvSpPr>
        <p:spPr>
          <a:xfrm>
            <a:off x="464996" y="1105707"/>
            <a:ext cx="10357333" cy="14088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dirty="0"/>
              <a:t>Identify OC’s </a:t>
            </a:r>
            <a:r>
              <a:rPr lang="en-US" b="1" i="1" dirty="0"/>
              <a:t>middle-skill </a:t>
            </a:r>
            <a:r>
              <a:rPr lang="en-US" dirty="0"/>
              <a:t>labor supply gaps and how to fill said gaps</a:t>
            </a:r>
          </a:p>
          <a:p>
            <a:pPr marL="342900" indent="-342900"/>
            <a:r>
              <a:rPr lang="en-US" dirty="0"/>
              <a:t>Discuss college and regional challenges &amp; learn from each other</a:t>
            </a:r>
          </a:p>
          <a:p>
            <a:pPr marL="0" indent="0" algn="ctr">
              <a:buNone/>
            </a:pPr>
            <a:r>
              <a:rPr lang="en-US" b="1" dirty="0"/>
              <a:t>Study Data Collection Methodology</a:t>
            </a:r>
          </a:p>
          <a:p>
            <a:pPr marL="696499" lvl="2" indent="-285744">
              <a:spcBef>
                <a:spcPts val="0"/>
              </a:spcBef>
              <a:spcAft>
                <a:spcPts val="600"/>
              </a:spcAft>
              <a:buClr>
                <a:schemeClr val="accent1">
                  <a:lumMod val="75000"/>
                </a:schemeClr>
              </a:buClr>
              <a:buSzPct val="100000"/>
            </a:pPr>
            <a:endParaRPr lang="en-US" sz="1600" dirty="0">
              <a:latin typeface="Trebuchet MS" panose="020B0603020202020204" pitchFamily="34" charset="0"/>
            </a:endParaRPr>
          </a:p>
        </p:txBody>
      </p:sp>
      <p:cxnSp>
        <p:nvCxnSpPr>
          <p:cNvPr id="7" name="Straight Connector 6">
            <a:extLst>
              <a:ext uri="{FF2B5EF4-FFF2-40B4-BE49-F238E27FC236}">
                <a16:creationId xmlns:a16="http://schemas.microsoft.com/office/drawing/2014/main" id="{51662648-9A03-42C5-83DB-3CDAC12B7FDC}"/>
              </a:ext>
            </a:extLst>
          </p:cNvPr>
          <p:cNvCxnSpPr>
            <a:cxnSpLocks/>
          </p:cNvCxnSpPr>
          <p:nvPr/>
        </p:nvCxnSpPr>
        <p:spPr>
          <a:xfrm>
            <a:off x="464996" y="2074629"/>
            <a:ext cx="10272277" cy="0"/>
          </a:xfrm>
          <a:prstGeom prst="line">
            <a:avLst/>
          </a:prstGeom>
          <a:ln w="34925">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64996" y="2480310"/>
            <a:ext cx="5181424" cy="3062377"/>
          </a:xfrm>
          <a:prstGeom prst="rect">
            <a:avLst/>
          </a:prstGeom>
          <a:noFill/>
        </p:spPr>
        <p:txBody>
          <a:bodyPr wrap="square" rtlCol="0">
            <a:spAutoFit/>
          </a:bodyPr>
          <a:lstStyle/>
          <a:p>
            <a:pPr marL="0" lvl="2">
              <a:spcBef>
                <a:spcPts val="1800"/>
              </a:spcBef>
            </a:pPr>
            <a:r>
              <a:rPr lang="en-US" sz="2400" dirty="0"/>
              <a:t>Labor Market Info – Quantitative Data</a:t>
            </a:r>
          </a:p>
          <a:p>
            <a:pPr marL="285750" lvl="3" indent="-285750">
              <a:buFont typeface="Courier New" panose="02070309020205020404" pitchFamily="49" charset="0"/>
              <a:buChar char="o"/>
            </a:pPr>
            <a:r>
              <a:rPr lang="en-US" sz="2000" dirty="0"/>
              <a:t>8 OC Community College Priority Sectors</a:t>
            </a:r>
          </a:p>
          <a:p>
            <a:pPr marL="857250" indent="-285750">
              <a:buFont typeface="+mj-lt"/>
              <a:buAutoNum type="arabicPeriod"/>
            </a:pPr>
            <a:r>
              <a:rPr lang="en-US" dirty="0"/>
              <a:t>Advanced Transportation &amp; Logistics</a:t>
            </a:r>
          </a:p>
          <a:p>
            <a:pPr marL="857250" indent="-285750">
              <a:buFont typeface="+mj-lt"/>
              <a:buAutoNum type="arabicPeriod"/>
            </a:pPr>
            <a:r>
              <a:rPr lang="en-US" dirty="0"/>
              <a:t>Business &amp; Entrepreneurship</a:t>
            </a:r>
          </a:p>
          <a:p>
            <a:pPr marL="857250" indent="-285750">
              <a:buFont typeface="+mj-lt"/>
              <a:buAutoNum type="arabicPeriod"/>
            </a:pPr>
            <a:r>
              <a:rPr lang="en-US" dirty="0"/>
              <a:t>Energy, Construction, &amp; Utilities</a:t>
            </a:r>
          </a:p>
          <a:p>
            <a:pPr marL="857250" indent="-285750">
              <a:buFont typeface="+mj-lt"/>
              <a:buAutoNum type="arabicPeriod"/>
            </a:pPr>
            <a:r>
              <a:rPr lang="en-US" dirty="0"/>
              <a:t>Health</a:t>
            </a:r>
          </a:p>
          <a:p>
            <a:pPr marL="857250" indent="-285750">
              <a:buFont typeface="+mj-lt"/>
              <a:buAutoNum type="arabicPeriod"/>
            </a:pPr>
            <a:r>
              <a:rPr lang="en-US" dirty="0"/>
              <a:t>ICT/Digital Media</a:t>
            </a:r>
          </a:p>
          <a:p>
            <a:pPr marL="857250" indent="-285750">
              <a:buFont typeface="+mj-lt"/>
              <a:buAutoNum type="arabicPeriod"/>
            </a:pPr>
            <a:r>
              <a:rPr lang="en-US" dirty="0"/>
              <a:t>Retail, Hospitality, &amp; Tourism</a:t>
            </a:r>
          </a:p>
          <a:p>
            <a:pPr marL="857250" indent="-285750">
              <a:buFont typeface="+mj-lt"/>
              <a:buAutoNum type="arabicPeriod"/>
            </a:pPr>
            <a:r>
              <a:rPr lang="en-US" dirty="0"/>
              <a:t>Advanced Manufacturing</a:t>
            </a:r>
          </a:p>
          <a:p>
            <a:pPr marL="857250" indent="-285750">
              <a:buFont typeface="+mj-lt"/>
              <a:buAutoNum type="arabicPeriod"/>
            </a:pPr>
            <a:r>
              <a:rPr lang="en-US" dirty="0"/>
              <a:t>Life Sciences &amp; Biotechnology</a:t>
            </a:r>
          </a:p>
        </p:txBody>
      </p:sp>
      <p:sp>
        <p:nvSpPr>
          <p:cNvPr id="4" name="TextBox 3"/>
          <p:cNvSpPr txBox="1"/>
          <p:nvPr/>
        </p:nvSpPr>
        <p:spPr>
          <a:xfrm>
            <a:off x="5643662" y="2496313"/>
            <a:ext cx="5090853" cy="2187778"/>
          </a:xfrm>
          <a:prstGeom prst="rect">
            <a:avLst/>
          </a:prstGeom>
          <a:noFill/>
        </p:spPr>
        <p:txBody>
          <a:bodyPr wrap="square" rtlCol="0">
            <a:spAutoFit/>
          </a:bodyPr>
          <a:lstStyle/>
          <a:p>
            <a:pPr marL="342900" lvl="2" indent="-342900">
              <a:spcBef>
                <a:spcPts val="3000"/>
              </a:spcBef>
              <a:spcAft>
                <a:spcPts val="450"/>
              </a:spcAft>
            </a:pPr>
            <a:r>
              <a:rPr lang="en-US" sz="2400" dirty="0"/>
              <a:t>Focus Groups - Qualitative Data</a:t>
            </a:r>
          </a:p>
          <a:p>
            <a:pPr marL="285750" lvl="3" indent="-285750">
              <a:spcBef>
                <a:spcPts val="300"/>
              </a:spcBef>
              <a:spcAft>
                <a:spcPts val="300"/>
              </a:spcAft>
              <a:buFont typeface="Courier New" panose="02070309020205020404" pitchFamily="49" charset="0"/>
              <a:buChar char="o"/>
            </a:pPr>
            <a:r>
              <a:rPr lang="en-US" sz="2000" dirty="0"/>
              <a:t>12 Focus Groups</a:t>
            </a:r>
          </a:p>
          <a:p>
            <a:pPr marL="285750" lvl="3" indent="-285750">
              <a:spcBef>
                <a:spcPts val="300"/>
              </a:spcBef>
              <a:spcAft>
                <a:spcPts val="300"/>
              </a:spcAft>
              <a:buFont typeface="Courier New" panose="02070309020205020404" pitchFamily="49" charset="0"/>
              <a:buChar char="o"/>
            </a:pPr>
            <a:r>
              <a:rPr lang="en-US" sz="2000" dirty="0"/>
              <a:t>Faculty, Administrators, &amp;</a:t>
            </a:r>
            <a:br>
              <a:rPr lang="en-US" sz="2000" dirty="0"/>
            </a:br>
            <a:r>
              <a:rPr lang="en-US" sz="2000" dirty="0"/>
              <a:t>Regional/State Directors for Employer Engagement</a:t>
            </a:r>
          </a:p>
          <a:p>
            <a:endParaRPr lang="en-US" dirty="0"/>
          </a:p>
        </p:txBody>
      </p:sp>
    </p:spTree>
    <p:extLst>
      <p:ext uri="{BB962C8B-B14F-4D97-AF65-F5344CB8AC3E}">
        <p14:creationId xmlns:p14="http://schemas.microsoft.com/office/powerpoint/2010/main" val="3314528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A998-E622-674A-B820-9534F41A972D}"/>
              </a:ext>
            </a:extLst>
          </p:cNvPr>
          <p:cNvSpPr>
            <a:spLocks noGrp="1"/>
          </p:cNvSpPr>
          <p:nvPr>
            <p:ph type="title"/>
          </p:nvPr>
        </p:nvSpPr>
        <p:spPr>
          <a:xfrm>
            <a:off x="655983" y="365125"/>
            <a:ext cx="10515600" cy="748059"/>
          </a:xfrm>
        </p:spPr>
        <p:txBody>
          <a:bodyPr/>
          <a:lstStyle/>
          <a:p>
            <a:r>
              <a:rPr lang="en-US" dirty="0"/>
              <a:t>OCSAP 2021 Data Points</a:t>
            </a:r>
          </a:p>
        </p:txBody>
      </p:sp>
      <p:pic>
        <p:nvPicPr>
          <p:cNvPr id="6" name="Picture 5">
            <a:extLst>
              <a:ext uri="{FF2B5EF4-FFF2-40B4-BE49-F238E27FC236}">
                <a16:creationId xmlns:a16="http://schemas.microsoft.com/office/drawing/2014/main" id="{2B94302C-206C-4943-8230-D832107C2C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284" y="1233500"/>
            <a:ext cx="10720137" cy="3910861"/>
          </a:xfrm>
          <a:prstGeom prst="rect">
            <a:avLst/>
          </a:prstGeom>
        </p:spPr>
      </p:pic>
    </p:spTree>
    <p:extLst>
      <p:ext uri="{BB962C8B-B14F-4D97-AF65-F5344CB8AC3E}">
        <p14:creationId xmlns:p14="http://schemas.microsoft.com/office/powerpoint/2010/main" val="2726800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C98D94-6B52-4F8B-B698-2BED84F8BA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pic>
        <p:nvPicPr>
          <p:cNvPr id="7" name="Picture 6">
            <a:extLst>
              <a:ext uri="{FF2B5EF4-FFF2-40B4-BE49-F238E27FC236}">
                <a16:creationId xmlns:a16="http://schemas.microsoft.com/office/drawing/2014/main" id="{3B24198C-DF59-4130-B2F9-EF9B3297761E}"/>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1" y="0"/>
            <a:ext cx="6108192" cy="5758138"/>
          </a:xfrm>
          <a:prstGeom prst="rect">
            <a:avLst/>
          </a:prstGeom>
        </p:spPr>
      </p:pic>
      <p:pic>
        <p:nvPicPr>
          <p:cNvPr id="8" name="Picture 7">
            <a:extLst>
              <a:ext uri="{FF2B5EF4-FFF2-40B4-BE49-F238E27FC236}">
                <a16:creationId xmlns:a16="http://schemas.microsoft.com/office/drawing/2014/main" id="{4FE82846-8E0E-4544-B5B0-DF619F531221}"/>
              </a:ext>
            </a:extLst>
          </p:cNvPr>
          <p:cNvPicPr>
            <a:picLocks/>
          </p:cNvPicPr>
          <p:nvPr/>
        </p:nvPicPr>
        <p:blipFill>
          <a:blip r:embed="rId5"/>
          <a:stretch>
            <a:fillRect/>
          </a:stretch>
        </p:blipFill>
        <p:spPr>
          <a:xfrm>
            <a:off x="6096000" y="0"/>
            <a:ext cx="6108192" cy="5758138"/>
          </a:xfrm>
          <a:prstGeom prst="rect">
            <a:avLst/>
          </a:prstGeom>
        </p:spPr>
      </p:pic>
    </p:spTree>
    <p:extLst>
      <p:ext uri="{BB962C8B-B14F-4D97-AF65-F5344CB8AC3E}">
        <p14:creationId xmlns:p14="http://schemas.microsoft.com/office/powerpoint/2010/main" val="1557641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A998-E622-674A-B820-9534F41A972D}"/>
              </a:ext>
            </a:extLst>
          </p:cNvPr>
          <p:cNvSpPr>
            <a:spLocks noGrp="1"/>
          </p:cNvSpPr>
          <p:nvPr>
            <p:ph type="title"/>
          </p:nvPr>
        </p:nvSpPr>
        <p:spPr>
          <a:xfrm>
            <a:off x="655983" y="365125"/>
            <a:ext cx="10515600" cy="748059"/>
          </a:xfrm>
        </p:spPr>
        <p:txBody>
          <a:bodyPr/>
          <a:lstStyle/>
          <a:p>
            <a:r>
              <a:rPr lang="en-US" dirty="0"/>
              <a:t>OCSAP 2021 Data Refresh</a:t>
            </a:r>
          </a:p>
        </p:txBody>
      </p:sp>
      <p:pic>
        <p:nvPicPr>
          <p:cNvPr id="6" name="Picture 5">
            <a:extLst>
              <a:ext uri="{FF2B5EF4-FFF2-40B4-BE49-F238E27FC236}">
                <a16:creationId xmlns:a16="http://schemas.microsoft.com/office/drawing/2014/main" id="{2B94302C-206C-4943-8230-D832107C2C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sp>
        <p:nvSpPr>
          <p:cNvPr id="8" name="Content Placeholder 2">
            <a:extLst>
              <a:ext uri="{FF2B5EF4-FFF2-40B4-BE49-F238E27FC236}">
                <a16:creationId xmlns:a16="http://schemas.microsoft.com/office/drawing/2014/main" id="{DCAFA8EC-EB1E-41E6-BBE3-A742C847A1EF}"/>
              </a:ext>
            </a:extLst>
          </p:cNvPr>
          <p:cNvSpPr txBox="1">
            <a:spLocks/>
          </p:cNvSpPr>
          <p:nvPr/>
        </p:nvSpPr>
        <p:spPr>
          <a:xfrm>
            <a:off x="464996" y="1433383"/>
            <a:ext cx="10357333" cy="355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800"/>
              </a:spcBef>
            </a:pPr>
            <a:r>
              <a:rPr lang="en-US" dirty="0"/>
              <a:t>Current labor market data analyzed in November 2021</a:t>
            </a:r>
          </a:p>
          <a:p>
            <a:pPr marL="800100" lvl="1" indent="-342900"/>
            <a:r>
              <a:rPr lang="en-US" dirty="0"/>
              <a:t>Post-COVID-19 recession</a:t>
            </a:r>
          </a:p>
          <a:p>
            <a:pPr marL="800100" lvl="1" indent="-342900"/>
            <a:r>
              <a:rPr lang="en-US" dirty="0"/>
              <a:t>Accounts for changes to federal SOC and CIP systems</a:t>
            </a:r>
          </a:p>
          <a:p>
            <a:pPr marL="800100" lvl="1" indent="-342900"/>
            <a:r>
              <a:rPr lang="en-US" dirty="0"/>
              <a:t>Living wage increased from $17.39 to $20.63</a:t>
            </a:r>
          </a:p>
          <a:p>
            <a:pPr marL="457200" lvl="1" indent="0">
              <a:buNone/>
            </a:pPr>
            <a:endParaRPr lang="en-US" sz="1600" dirty="0">
              <a:latin typeface="Trebuchet MS" panose="020B0603020202020204" pitchFamily="34" charset="0"/>
            </a:endParaRPr>
          </a:p>
          <a:p>
            <a:pPr marL="342900" indent="-342900"/>
            <a:r>
              <a:rPr lang="en-US" dirty="0"/>
              <a:t>Due to these changes, some of OCSAP’s 2021 occupations differ from its 2019 occupations</a:t>
            </a:r>
          </a:p>
          <a:p>
            <a:pPr marL="800100" lvl="1" indent="-342900"/>
            <a:endParaRPr lang="en-US" dirty="0"/>
          </a:p>
          <a:p>
            <a:pPr marL="342900" indent="-342900"/>
            <a:endParaRPr lang="en-US" sz="2000" dirty="0">
              <a:latin typeface="Trebuchet MS" panose="020B0603020202020204" pitchFamily="34" charset="0"/>
            </a:endParaRPr>
          </a:p>
        </p:txBody>
      </p:sp>
    </p:spTree>
    <p:extLst>
      <p:ext uri="{BB962C8B-B14F-4D97-AF65-F5344CB8AC3E}">
        <p14:creationId xmlns:p14="http://schemas.microsoft.com/office/powerpoint/2010/main" val="4062725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A998-E622-674A-B820-9534F41A972D}"/>
              </a:ext>
            </a:extLst>
          </p:cNvPr>
          <p:cNvSpPr>
            <a:spLocks noGrp="1"/>
          </p:cNvSpPr>
          <p:nvPr>
            <p:ph type="title"/>
          </p:nvPr>
        </p:nvSpPr>
        <p:spPr>
          <a:xfrm>
            <a:off x="655983" y="365125"/>
            <a:ext cx="10515600" cy="748059"/>
          </a:xfrm>
        </p:spPr>
        <p:txBody>
          <a:bodyPr/>
          <a:lstStyle/>
          <a:p>
            <a:r>
              <a:rPr lang="en-US" dirty="0"/>
              <a:t>OCSAP 2019 vs. 2021 Changes</a:t>
            </a:r>
          </a:p>
        </p:txBody>
      </p:sp>
      <p:pic>
        <p:nvPicPr>
          <p:cNvPr id="6" name="Picture 5">
            <a:extLst>
              <a:ext uri="{FF2B5EF4-FFF2-40B4-BE49-F238E27FC236}">
                <a16:creationId xmlns:a16="http://schemas.microsoft.com/office/drawing/2014/main" id="{2B94302C-206C-4943-8230-D832107C2C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graphicFrame>
        <p:nvGraphicFramePr>
          <p:cNvPr id="3" name="Table 2">
            <a:extLst>
              <a:ext uri="{FF2B5EF4-FFF2-40B4-BE49-F238E27FC236}">
                <a16:creationId xmlns:a16="http://schemas.microsoft.com/office/drawing/2014/main" id="{04BAC7FB-6F5C-4E81-ACF1-90863AB84106}"/>
              </a:ext>
            </a:extLst>
          </p:cNvPr>
          <p:cNvGraphicFramePr>
            <a:graphicFrameLocks noGrp="1"/>
          </p:cNvGraphicFramePr>
          <p:nvPr>
            <p:extLst>
              <p:ext uri="{D42A27DB-BD31-4B8C-83A1-F6EECF244321}">
                <p14:modId xmlns:p14="http://schemas.microsoft.com/office/powerpoint/2010/main" val="181608831"/>
              </p:ext>
            </p:extLst>
          </p:nvPr>
        </p:nvGraphicFramePr>
        <p:xfrm>
          <a:off x="217054" y="1272135"/>
          <a:ext cx="10515600" cy="39014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776040324"/>
                    </a:ext>
                  </a:extLst>
                </a:gridCol>
                <a:gridCol w="5257800">
                  <a:extLst>
                    <a:ext uri="{9D8B030D-6E8A-4147-A177-3AD203B41FA5}">
                      <a16:colId xmlns:a16="http://schemas.microsoft.com/office/drawing/2014/main" val="3423797532"/>
                    </a:ext>
                  </a:extLst>
                </a:gridCol>
              </a:tblGrid>
              <a:tr h="420832">
                <a:tc>
                  <a:txBody>
                    <a:bodyPr/>
                    <a:lstStyle/>
                    <a:p>
                      <a:pPr algn="ctr"/>
                      <a:r>
                        <a:rPr lang="en-US" sz="2400" dirty="0"/>
                        <a:t>2019 Occupations</a:t>
                      </a:r>
                    </a:p>
                  </a:txBody>
                  <a:tcPr>
                    <a:solidFill>
                      <a:schemeClr val="tx1"/>
                    </a:solidFill>
                  </a:tcPr>
                </a:tc>
                <a:tc>
                  <a:txBody>
                    <a:bodyPr/>
                    <a:lstStyle/>
                    <a:p>
                      <a:pPr algn="ctr"/>
                      <a:r>
                        <a:rPr lang="en-US" sz="2400" dirty="0"/>
                        <a:t>2021 Occupations</a:t>
                      </a:r>
                    </a:p>
                  </a:txBody>
                  <a:tcPr>
                    <a:solidFill>
                      <a:schemeClr val="tx1"/>
                    </a:solidFill>
                  </a:tcPr>
                </a:tc>
                <a:extLst>
                  <a:ext uri="{0D108BD9-81ED-4DB2-BD59-A6C34878D82A}">
                    <a16:rowId xmlns:a16="http://schemas.microsoft.com/office/drawing/2014/main" val="2182103887"/>
                  </a:ext>
                </a:extLst>
              </a:tr>
              <a:tr h="370840">
                <a:tc>
                  <a:txBody>
                    <a:bodyPr/>
                    <a:lstStyle/>
                    <a:p>
                      <a:pPr marL="285750" lvl="1" indent="-285750" algn="l">
                        <a:spcBef>
                          <a:spcPts val="600"/>
                        </a:spcBef>
                        <a:buFont typeface="Arial" panose="020B0604020202020204" pitchFamily="34" charset="0"/>
                        <a:buChar char="•"/>
                      </a:pPr>
                      <a:r>
                        <a:rPr lang="en-US" sz="2000" dirty="0"/>
                        <a:t>113 occupations </a:t>
                      </a:r>
                      <a:r>
                        <a:rPr lang="en-US" sz="2000" i="1" dirty="0"/>
                        <a:t>did not </a:t>
                      </a:r>
                      <a:r>
                        <a:rPr lang="en-US" sz="2000" dirty="0"/>
                        <a:t>change in 2021</a:t>
                      </a:r>
                    </a:p>
                    <a:p>
                      <a:pPr marL="285750" lvl="1" indent="-285750" algn="l">
                        <a:spcBef>
                          <a:spcPts val="600"/>
                        </a:spcBef>
                        <a:buFont typeface="Arial" panose="020B0604020202020204" pitchFamily="34" charset="0"/>
                        <a:buChar char="•"/>
                      </a:pPr>
                      <a:r>
                        <a:rPr lang="en-US" sz="2000" dirty="0"/>
                        <a:t>16 have a </a:t>
                      </a:r>
                      <a:r>
                        <a:rPr lang="en-US" sz="2000" i="1" dirty="0"/>
                        <a:t>different</a:t>
                      </a:r>
                      <a:r>
                        <a:rPr lang="en-US" sz="2000" dirty="0"/>
                        <a:t> </a:t>
                      </a:r>
                      <a:r>
                        <a:rPr lang="en-US" sz="2000" i="1" dirty="0"/>
                        <a:t>SOC</a:t>
                      </a:r>
                      <a:r>
                        <a:rPr lang="en-US" sz="2000" dirty="0"/>
                        <a:t> </a:t>
                      </a:r>
                      <a:r>
                        <a:rPr lang="en-US" sz="2000" i="1" dirty="0"/>
                        <a:t>code or title</a:t>
                      </a:r>
                    </a:p>
                    <a:p>
                      <a:pPr marL="285750" lvl="1" indent="-285750">
                        <a:spcBef>
                          <a:spcPts val="600"/>
                        </a:spcBef>
                        <a:buFont typeface="Arial" panose="020B0604020202020204" pitchFamily="34" charset="0"/>
                        <a:buChar char="•"/>
                      </a:pPr>
                      <a:r>
                        <a:rPr lang="en-US" sz="2000" dirty="0"/>
                        <a:t>12 now have </a:t>
                      </a:r>
                      <a:r>
                        <a:rPr lang="en-US" sz="2000" i="1" dirty="0"/>
                        <a:t>fewer than 50 annual job openings</a:t>
                      </a:r>
                    </a:p>
                    <a:p>
                      <a:pPr marL="285750" lvl="1" indent="-285750">
                        <a:spcBef>
                          <a:spcPts val="600"/>
                        </a:spcBef>
                        <a:buFont typeface="Arial" panose="020B0604020202020204" pitchFamily="34" charset="0"/>
                        <a:buChar char="•"/>
                      </a:pPr>
                      <a:r>
                        <a:rPr lang="en-US" sz="2000" dirty="0"/>
                        <a:t>3 are </a:t>
                      </a:r>
                      <a:r>
                        <a:rPr lang="en-US" sz="2000" i="1" dirty="0"/>
                        <a:t>no longer considered middle-skill</a:t>
                      </a:r>
                    </a:p>
                    <a:p>
                      <a:pPr marL="285750" lvl="1" indent="-285750">
                        <a:spcBef>
                          <a:spcPts val="600"/>
                        </a:spcBef>
                        <a:buFont typeface="Arial" panose="020B0604020202020204" pitchFamily="34" charset="0"/>
                        <a:buChar char="•"/>
                      </a:pPr>
                      <a:r>
                        <a:rPr lang="en-US" sz="2000" dirty="0"/>
                        <a:t>1 does </a:t>
                      </a:r>
                      <a:r>
                        <a:rPr lang="en-US" sz="2000" i="1" dirty="0"/>
                        <a:t>not fall within a priority sector</a:t>
                      </a:r>
                    </a:p>
                    <a:p>
                      <a:pPr marL="285750" lvl="1" indent="-285750">
                        <a:spcBef>
                          <a:spcPts val="600"/>
                        </a:spcBef>
                        <a:buFont typeface="Arial" panose="020B0604020202020204" pitchFamily="34" charset="0"/>
                        <a:buChar char="•"/>
                      </a:pPr>
                      <a:endParaRPr lang="en-US" sz="2000" dirty="0"/>
                    </a:p>
                    <a:p>
                      <a:pPr marL="0" marR="0" lvl="1" indent="0" algn="l" defTabSz="914377" rtl="0" eaLnBrk="1" fontAlgn="auto" latinLnBrk="0" hangingPunct="1">
                        <a:lnSpc>
                          <a:spcPct val="100000"/>
                        </a:lnSpc>
                        <a:spcBef>
                          <a:spcPts val="600"/>
                        </a:spcBef>
                        <a:spcAft>
                          <a:spcPts val="0"/>
                        </a:spcAft>
                        <a:buClrTx/>
                        <a:buSzTx/>
                        <a:buFontTx/>
                        <a:buNone/>
                        <a:tabLst/>
                        <a:defRPr/>
                      </a:pPr>
                      <a:r>
                        <a:rPr lang="en-US" sz="1600" i="1" dirty="0"/>
                        <a:t>*32 occupations from the 2019 report are not in the 2021 refresh.</a:t>
                      </a:r>
                    </a:p>
                    <a:p>
                      <a:endParaRPr lang="en-US" dirty="0"/>
                    </a:p>
                  </a:txBody>
                  <a:tcPr>
                    <a:solidFill>
                      <a:schemeClr val="bg1">
                        <a:lumMod val="95000"/>
                      </a:schemeClr>
                    </a:solidFill>
                  </a:tcPr>
                </a:tc>
                <a:tc>
                  <a:txBody>
                    <a:bodyPr/>
                    <a:lstStyle/>
                    <a:p>
                      <a:pPr marL="285750" lvl="1" indent="-285750">
                        <a:spcBef>
                          <a:spcPts val="1200"/>
                        </a:spcBef>
                        <a:buFont typeface="Arial" panose="020B0604020202020204" pitchFamily="34" charset="0"/>
                        <a:buChar char="•"/>
                      </a:pPr>
                      <a:r>
                        <a:rPr lang="en-US" sz="2000" dirty="0"/>
                        <a:t>113 occupations </a:t>
                      </a:r>
                      <a:r>
                        <a:rPr lang="en-US" sz="2000" i="1" dirty="0"/>
                        <a:t>did not </a:t>
                      </a:r>
                      <a:r>
                        <a:rPr lang="en-US" sz="2000" dirty="0"/>
                        <a:t>change from 2019</a:t>
                      </a:r>
                    </a:p>
                    <a:p>
                      <a:pPr marL="285750" lvl="1" indent="-285750">
                        <a:spcBef>
                          <a:spcPts val="1200"/>
                        </a:spcBef>
                        <a:buFont typeface="Arial" panose="020B0604020202020204" pitchFamily="34" charset="0"/>
                        <a:buChar char="•"/>
                      </a:pPr>
                      <a:r>
                        <a:rPr lang="en-US" sz="2000" dirty="0"/>
                        <a:t>17 have a </a:t>
                      </a:r>
                      <a:r>
                        <a:rPr lang="en-US" sz="2000" i="1" dirty="0"/>
                        <a:t>different or new SOC</a:t>
                      </a:r>
                      <a:r>
                        <a:rPr lang="en-US" sz="2000" dirty="0"/>
                        <a:t> </a:t>
                      </a:r>
                      <a:r>
                        <a:rPr lang="en-US" sz="2000" i="1" dirty="0"/>
                        <a:t>code or title</a:t>
                      </a:r>
                    </a:p>
                    <a:p>
                      <a:pPr marL="342900" lvl="1" indent="-342900">
                        <a:spcBef>
                          <a:spcPts val="1200"/>
                        </a:spcBef>
                        <a:buFont typeface="Arial" panose="020B0604020202020204" pitchFamily="34" charset="0"/>
                        <a:buChar char="•"/>
                      </a:pPr>
                      <a:r>
                        <a:rPr lang="en-US" sz="2000" dirty="0"/>
                        <a:t>8 now have </a:t>
                      </a:r>
                      <a:r>
                        <a:rPr lang="en-US" sz="2000" i="1" dirty="0"/>
                        <a:t>at least 50 annual job openings</a:t>
                      </a:r>
                    </a:p>
                    <a:p>
                      <a:pPr marL="342900" lvl="1" indent="-342900">
                        <a:spcBef>
                          <a:spcPts val="1200"/>
                        </a:spcBef>
                        <a:buFont typeface="Arial" panose="020B0604020202020204" pitchFamily="34" charset="0"/>
                        <a:buChar char="•"/>
                      </a:pPr>
                      <a:r>
                        <a:rPr lang="en-US" sz="2000" dirty="0"/>
                        <a:t>6 </a:t>
                      </a:r>
                      <a:r>
                        <a:rPr lang="en-US" sz="2000" i="1" dirty="0"/>
                        <a:t>moved from unassigned to priority sector</a:t>
                      </a:r>
                    </a:p>
                    <a:p>
                      <a:pPr marL="342900" lvl="1" indent="-342900">
                        <a:spcBef>
                          <a:spcPts val="1200"/>
                        </a:spcBef>
                        <a:buFont typeface="Arial" panose="020B0604020202020204" pitchFamily="34" charset="0"/>
                        <a:buChar char="•"/>
                      </a:pPr>
                      <a:r>
                        <a:rPr lang="en-US" sz="2000" dirty="0"/>
                        <a:t>5 are </a:t>
                      </a:r>
                      <a:r>
                        <a:rPr lang="en-US" sz="2000" i="1" dirty="0"/>
                        <a:t>now considered middle-skill</a:t>
                      </a:r>
                    </a:p>
                    <a:p>
                      <a:pPr marL="285750" lvl="1" indent="-285750">
                        <a:spcBef>
                          <a:spcPts val="1200"/>
                        </a:spcBef>
                        <a:buFont typeface="Arial" panose="020B0604020202020204" pitchFamily="34" charset="0"/>
                        <a:buChar char="•"/>
                      </a:pPr>
                      <a:r>
                        <a:rPr lang="en-US" sz="2000" dirty="0"/>
                        <a:t>3 are now included in the </a:t>
                      </a:r>
                      <a:r>
                        <a:rPr lang="en-US" sz="2000" i="1" dirty="0"/>
                        <a:t>COE Crosswalk</a:t>
                      </a:r>
                    </a:p>
                    <a:p>
                      <a:pPr marL="0" marR="0" lvl="1" indent="0" algn="l" defTabSz="914377" rtl="0" eaLnBrk="1" fontAlgn="auto" latinLnBrk="0" hangingPunct="1">
                        <a:lnSpc>
                          <a:spcPct val="100000"/>
                        </a:lnSpc>
                        <a:spcBef>
                          <a:spcPts val="1200"/>
                        </a:spcBef>
                        <a:spcAft>
                          <a:spcPts val="0"/>
                        </a:spcAft>
                        <a:buClrTx/>
                        <a:buSzTx/>
                        <a:buFontTx/>
                        <a:buNone/>
                        <a:tabLst/>
                        <a:defRPr/>
                      </a:pPr>
                      <a:r>
                        <a:rPr lang="en-US" sz="1600" i="1" dirty="0"/>
                        <a:t>*39 occupations from the 2021 refresh are not in the 2019 report</a:t>
                      </a:r>
                    </a:p>
                  </a:txBody>
                  <a:tcPr anchor="ctr">
                    <a:solidFill>
                      <a:schemeClr val="bg1">
                        <a:lumMod val="95000"/>
                      </a:schemeClr>
                    </a:solidFill>
                  </a:tcPr>
                </a:tc>
                <a:extLst>
                  <a:ext uri="{0D108BD9-81ED-4DB2-BD59-A6C34878D82A}">
                    <a16:rowId xmlns:a16="http://schemas.microsoft.com/office/drawing/2014/main" val="2855118315"/>
                  </a:ext>
                </a:extLst>
              </a:tr>
            </a:tbl>
          </a:graphicData>
        </a:graphic>
      </p:graphicFrame>
    </p:spTree>
    <p:extLst>
      <p:ext uri="{BB962C8B-B14F-4D97-AF65-F5344CB8AC3E}">
        <p14:creationId xmlns:p14="http://schemas.microsoft.com/office/powerpoint/2010/main" val="2078683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A998-E622-674A-B820-9534F41A972D}"/>
              </a:ext>
            </a:extLst>
          </p:cNvPr>
          <p:cNvSpPr>
            <a:spLocks noGrp="1"/>
          </p:cNvSpPr>
          <p:nvPr>
            <p:ph type="title"/>
          </p:nvPr>
        </p:nvSpPr>
        <p:spPr>
          <a:xfrm>
            <a:off x="655983" y="365125"/>
            <a:ext cx="10515600" cy="748059"/>
          </a:xfrm>
        </p:spPr>
        <p:txBody>
          <a:bodyPr/>
          <a:lstStyle/>
          <a:p>
            <a:r>
              <a:rPr lang="en-US" dirty="0"/>
              <a:t>OCSAP 2019 v. 2021</a:t>
            </a:r>
          </a:p>
        </p:txBody>
      </p:sp>
      <p:pic>
        <p:nvPicPr>
          <p:cNvPr id="6" name="Picture 5">
            <a:extLst>
              <a:ext uri="{FF2B5EF4-FFF2-40B4-BE49-F238E27FC236}">
                <a16:creationId xmlns:a16="http://schemas.microsoft.com/office/drawing/2014/main" id="{2B94302C-206C-4943-8230-D832107C2C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graphicFrame>
        <p:nvGraphicFramePr>
          <p:cNvPr id="3" name="Table 2">
            <a:extLst>
              <a:ext uri="{FF2B5EF4-FFF2-40B4-BE49-F238E27FC236}">
                <a16:creationId xmlns:a16="http://schemas.microsoft.com/office/drawing/2014/main" id="{938F4094-3814-4085-AECE-DFFA4F1216B0}"/>
              </a:ext>
            </a:extLst>
          </p:cNvPr>
          <p:cNvGraphicFramePr>
            <a:graphicFrameLocks noGrp="1"/>
          </p:cNvGraphicFramePr>
          <p:nvPr>
            <p:extLst>
              <p:ext uri="{D42A27DB-BD31-4B8C-83A1-F6EECF244321}">
                <p14:modId xmlns:p14="http://schemas.microsoft.com/office/powerpoint/2010/main" val="4204104146"/>
              </p:ext>
            </p:extLst>
          </p:nvPr>
        </p:nvGraphicFramePr>
        <p:xfrm>
          <a:off x="1022592" y="1425700"/>
          <a:ext cx="8439387" cy="3535680"/>
        </p:xfrm>
        <a:graphic>
          <a:graphicData uri="http://schemas.openxmlformats.org/drawingml/2006/table">
            <a:tbl>
              <a:tblPr firstRow="1" bandRow="1">
                <a:tableStyleId>{5202B0CA-FC54-4496-8BCA-5EF66A818D29}</a:tableStyleId>
              </a:tblPr>
              <a:tblGrid>
                <a:gridCol w="3680749">
                  <a:extLst>
                    <a:ext uri="{9D8B030D-6E8A-4147-A177-3AD203B41FA5}">
                      <a16:colId xmlns:a16="http://schemas.microsoft.com/office/drawing/2014/main" val="2232742455"/>
                    </a:ext>
                  </a:extLst>
                </a:gridCol>
                <a:gridCol w="2381198">
                  <a:extLst>
                    <a:ext uri="{9D8B030D-6E8A-4147-A177-3AD203B41FA5}">
                      <a16:colId xmlns:a16="http://schemas.microsoft.com/office/drawing/2014/main" val="1936527339"/>
                    </a:ext>
                  </a:extLst>
                </a:gridCol>
                <a:gridCol w="2377440">
                  <a:extLst>
                    <a:ext uri="{9D8B030D-6E8A-4147-A177-3AD203B41FA5}">
                      <a16:colId xmlns:a16="http://schemas.microsoft.com/office/drawing/2014/main" val="4275291093"/>
                    </a:ext>
                  </a:extLst>
                </a:gridCol>
              </a:tblGrid>
              <a:tr h="176105">
                <a:tc>
                  <a:txBody>
                    <a:bodyPr/>
                    <a:lstStyle/>
                    <a:p>
                      <a:pPr algn="ctr"/>
                      <a:r>
                        <a:rPr lang="en-US" sz="2400" dirty="0"/>
                        <a:t>Description</a:t>
                      </a:r>
                      <a:endParaRPr lang="en-US" sz="2400" dirty="0">
                        <a:latin typeface="Trebuchet MS" panose="020B0603020202020204" pitchFamily="34" charset="0"/>
                      </a:endParaRPr>
                    </a:p>
                  </a:txBody>
                  <a:tcPr/>
                </a:tc>
                <a:tc>
                  <a:txBody>
                    <a:bodyPr/>
                    <a:lstStyle/>
                    <a:p>
                      <a:pPr algn="ctr"/>
                      <a:r>
                        <a:rPr lang="en-US" sz="2400" dirty="0"/>
                        <a:t>2019</a:t>
                      </a:r>
                      <a:endParaRPr lang="en-US" sz="2400" dirty="0">
                        <a:latin typeface="Trebuchet MS" panose="020B0603020202020204" pitchFamily="34" charset="0"/>
                      </a:endParaRPr>
                    </a:p>
                  </a:txBody>
                  <a:tcPr/>
                </a:tc>
                <a:tc>
                  <a:txBody>
                    <a:bodyPr/>
                    <a:lstStyle/>
                    <a:p>
                      <a:pPr algn="ctr"/>
                      <a:r>
                        <a:rPr lang="en-US" sz="2400" dirty="0"/>
                        <a:t>2021</a:t>
                      </a:r>
                      <a:endParaRPr lang="en-US" sz="2400" dirty="0">
                        <a:latin typeface="Trebuchet MS" panose="020B0603020202020204" pitchFamily="34" charset="0"/>
                      </a:endParaRPr>
                    </a:p>
                  </a:txBody>
                  <a:tcPr/>
                </a:tc>
                <a:extLst>
                  <a:ext uri="{0D108BD9-81ED-4DB2-BD59-A6C34878D82A}">
                    <a16:rowId xmlns:a16="http://schemas.microsoft.com/office/drawing/2014/main" val="3557446645"/>
                  </a:ext>
                </a:extLst>
              </a:tr>
              <a:tr h="370840">
                <a:tc>
                  <a:txBody>
                    <a:bodyPr/>
                    <a:lstStyle/>
                    <a:p>
                      <a:pPr algn="ctr"/>
                      <a:r>
                        <a:rPr lang="en-US" sz="2000" dirty="0"/>
                        <a:t>Demand Time Period</a:t>
                      </a:r>
                      <a:endParaRPr lang="en-US" sz="2000" dirty="0">
                        <a:latin typeface="Trebuchet MS" panose="020B0603020202020204" pitchFamily="34" charset="0"/>
                      </a:endParaRPr>
                    </a:p>
                  </a:txBody>
                  <a:tcPr/>
                </a:tc>
                <a:tc>
                  <a:txBody>
                    <a:bodyPr/>
                    <a:lstStyle/>
                    <a:p>
                      <a:pPr algn="ctr"/>
                      <a:r>
                        <a:rPr lang="en-US" sz="2000" dirty="0"/>
                        <a:t>2018-2023</a:t>
                      </a:r>
                      <a:endParaRPr lang="en-US" sz="2000" dirty="0">
                        <a:latin typeface="Trebuchet MS" panose="020B0603020202020204" pitchFamily="34" charset="0"/>
                      </a:endParaRPr>
                    </a:p>
                  </a:txBody>
                  <a:tcPr anchor="ctr"/>
                </a:tc>
                <a:tc>
                  <a:txBody>
                    <a:bodyPr/>
                    <a:lstStyle/>
                    <a:p>
                      <a:pPr algn="ctr"/>
                      <a:r>
                        <a:rPr lang="en-US" sz="2000" dirty="0"/>
                        <a:t>2020-2025</a:t>
                      </a:r>
                      <a:endParaRPr lang="en-US" sz="2000" dirty="0">
                        <a:latin typeface="Trebuchet MS" panose="020B0603020202020204" pitchFamily="34" charset="0"/>
                      </a:endParaRPr>
                    </a:p>
                  </a:txBody>
                  <a:tcPr anchor="ctr"/>
                </a:tc>
                <a:extLst>
                  <a:ext uri="{0D108BD9-81ED-4DB2-BD59-A6C34878D82A}">
                    <a16:rowId xmlns:a16="http://schemas.microsoft.com/office/drawing/2014/main" val="779012780"/>
                  </a:ext>
                </a:extLst>
              </a:tr>
              <a:tr h="370840">
                <a:tc>
                  <a:txBody>
                    <a:bodyPr/>
                    <a:lstStyle/>
                    <a:p>
                      <a:pPr algn="ctr"/>
                      <a:r>
                        <a:rPr lang="en-US" sz="2000" dirty="0"/>
                        <a:t>Supply Time Period</a:t>
                      </a:r>
                      <a:endParaRPr lang="en-US" sz="2000" dirty="0">
                        <a:latin typeface="Trebuchet MS" panose="020B0603020202020204" pitchFamily="34" charset="0"/>
                      </a:endParaRPr>
                    </a:p>
                  </a:txBody>
                  <a:tcPr/>
                </a:tc>
                <a:tc>
                  <a:txBody>
                    <a:bodyPr/>
                    <a:lstStyle/>
                    <a:p>
                      <a:pPr algn="ctr"/>
                      <a:r>
                        <a:rPr lang="en-US" sz="2000" dirty="0"/>
                        <a:t>2015-2017</a:t>
                      </a:r>
                      <a:endParaRPr lang="en-US" sz="2000" dirty="0">
                        <a:latin typeface="Trebuchet MS" panose="020B0603020202020204" pitchFamily="34" charset="0"/>
                      </a:endParaRPr>
                    </a:p>
                  </a:txBody>
                  <a:tcPr anchor="ctr"/>
                </a:tc>
                <a:tc>
                  <a:txBody>
                    <a:bodyPr/>
                    <a:lstStyle/>
                    <a:p>
                      <a:pPr algn="ctr"/>
                      <a:r>
                        <a:rPr lang="en-US" sz="2000" dirty="0"/>
                        <a:t>2017-2020</a:t>
                      </a:r>
                      <a:endParaRPr lang="en-US" sz="2000" dirty="0">
                        <a:latin typeface="Trebuchet MS" panose="020B0603020202020204" pitchFamily="34" charset="0"/>
                      </a:endParaRPr>
                    </a:p>
                  </a:txBody>
                  <a:tcPr anchor="ctr"/>
                </a:tc>
                <a:extLst>
                  <a:ext uri="{0D108BD9-81ED-4DB2-BD59-A6C34878D82A}">
                    <a16:rowId xmlns:a16="http://schemas.microsoft.com/office/drawing/2014/main" val="1401048994"/>
                  </a:ext>
                </a:extLst>
              </a:tr>
              <a:tr h="370840">
                <a:tc>
                  <a:txBody>
                    <a:bodyPr/>
                    <a:lstStyle/>
                    <a:p>
                      <a:pPr algn="ctr"/>
                      <a:r>
                        <a:rPr lang="en-US" sz="2000" dirty="0"/>
                        <a:t>Living Wage</a:t>
                      </a:r>
                      <a:endParaRPr lang="en-US" sz="2000" dirty="0">
                        <a:latin typeface="Trebuchet MS" panose="020B0603020202020204" pitchFamily="34" charset="0"/>
                      </a:endParaRPr>
                    </a:p>
                  </a:txBody>
                  <a:tcPr/>
                </a:tc>
                <a:tc>
                  <a:txBody>
                    <a:bodyPr/>
                    <a:lstStyle/>
                    <a:p>
                      <a:pPr algn="ctr"/>
                      <a:r>
                        <a:rPr lang="en-US" sz="2000" dirty="0"/>
                        <a:t>$17.39</a:t>
                      </a:r>
                      <a:endParaRPr lang="en-US" sz="2000" dirty="0">
                        <a:latin typeface="Trebuchet MS" panose="020B0603020202020204" pitchFamily="34" charset="0"/>
                      </a:endParaRPr>
                    </a:p>
                  </a:txBody>
                  <a:tcPr anchor="ctr"/>
                </a:tc>
                <a:tc>
                  <a:txBody>
                    <a:bodyPr/>
                    <a:lstStyle/>
                    <a:p>
                      <a:pPr algn="ctr"/>
                      <a:r>
                        <a:rPr lang="en-US" sz="2000" dirty="0"/>
                        <a:t>$20.63</a:t>
                      </a:r>
                      <a:endParaRPr lang="en-US" sz="2000" dirty="0">
                        <a:latin typeface="Trebuchet MS" panose="020B0603020202020204" pitchFamily="34" charset="0"/>
                      </a:endParaRPr>
                    </a:p>
                  </a:txBody>
                  <a:tcPr anchor="ctr"/>
                </a:tc>
                <a:extLst>
                  <a:ext uri="{0D108BD9-81ED-4DB2-BD59-A6C34878D82A}">
                    <a16:rowId xmlns:a16="http://schemas.microsoft.com/office/drawing/2014/main" val="2310697821"/>
                  </a:ext>
                </a:extLst>
              </a:tr>
              <a:tr h="370840">
                <a:tc>
                  <a:txBody>
                    <a:bodyPr/>
                    <a:lstStyle/>
                    <a:p>
                      <a:pPr algn="ctr"/>
                      <a:r>
                        <a:rPr lang="en-US" sz="2000" dirty="0"/>
                        <a:t>Average Entry-Level Wage</a:t>
                      </a:r>
                      <a:endParaRPr lang="en-US" sz="2000" dirty="0">
                        <a:latin typeface="Trebuchet MS" panose="020B0603020202020204" pitchFamily="34" charset="0"/>
                      </a:endParaRPr>
                    </a:p>
                  </a:txBody>
                  <a:tcPr/>
                </a:tc>
                <a:tc>
                  <a:txBody>
                    <a:bodyPr/>
                    <a:lstStyle/>
                    <a:p>
                      <a:pPr algn="ctr"/>
                      <a:r>
                        <a:rPr lang="en-US" sz="2000" dirty="0"/>
                        <a:t>$18.69</a:t>
                      </a:r>
                      <a:endParaRPr lang="en-US" sz="2000" dirty="0">
                        <a:latin typeface="Trebuchet MS" panose="020B0603020202020204" pitchFamily="34" charset="0"/>
                      </a:endParaRPr>
                    </a:p>
                  </a:txBody>
                  <a:tcPr anchor="ctr"/>
                </a:tc>
                <a:tc>
                  <a:txBody>
                    <a:bodyPr/>
                    <a:lstStyle/>
                    <a:p>
                      <a:pPr algn="ctr"/>
                      <a:r>
                        <a:rPr lang="en-US" sz="2000" dirty="0"/>
                        <a:t>$20.36</a:t>
                      </a:r>
                      <a:endParaRPr lang="en-US" sz="2000" dirty="0">
                        <a:latin typeface="Trebuchet MS" panose="020B0603020202020204" pitchFamily="34" charset="0"/>
                      </a:endParaRPr>
                    </a:p>
                  </a:txBody>
                  <a:tcPr anchor="ctr"/>
                </a:tc>
                <a:extLst>
                  <a:ext uri="{0D108BD9-81ED-4DB2-BD59-A6C34878D82A}">
                    <a16:rowId xmlns:a16="http://schemas.microsoft.com/office/drawing/2014/main" val="1821705840"/>
                  </a:ext>
                </a:extLst>
              </a:tr>
              <a:tr h="370840">
                <a:tc>
                  <a:txBody>
                    <a:bodyPr/>
                    <a:lstStyle/>
                    <a:p>
                      <a:pPr algn="ctr"/>
                      <a:r>
                        <a:rPr lang="en-US" sz="2000" dirty="0"/>
                        <a:t># of Occupations</a:t>
                      </a:r>
                      <a:endParaRPr lang="en-US" sz="2000" dirty="0">
                        <a:latin typeface="Trebuchet MS" panose="020B0603020202020204" pitchFamily="34" charset="0"/>
                      </a:endParaRPr>
                    </a:p>
                  </a:txBody>
                  <a:tcPr/>
                </a:tc>
                <a:tc>
                  <a:txBody>
                    <a:bodyPr/>
                    <a:lstStyle/>
                    <a:p>
                      <a:pPr algn="ctr"/>
                      <a:r>
                        <a:rPr lang="en-US" sz="2000" dirty="0"/>
                        <a:t>145</a:t>
                      </a:r>
                      <a:endParaRPr lang="en-US" sz="2000" dirty="0">
                        <a:latin typeface="Trebuchet MS" panose="020B0603020202020204" pitchFamily="34" charset="0"/>
                      </a:endParaRPr>
                    </a:p>
                  </a:txBody>
                  <a:tcPr anchor="ctr"/>
                </a:tc>
                <a:tc>
                  <a:txBody>
                    <a:bodyPr/>
                    <a:lstStyle/>
                    <a:p>
                      <a:pPr algn="ctr"/>
                      <a:r>
                        <a:rPr lang="en-US" sz="2000" dirty="0"/>
                        <a:t>152</a:t>
                      </a:r>
                      <a:endParaRPr lang="en-US" sz="2000" dirty="0">
                        <a:latin typeface="Trebuchet MS" panose="020B0603020202020204" pitchFamily="34" charset="0"/>
                      </a:endParaRPr>
                    </a:p>
                  </a:txBody>
                  <a:tcPr anchor="ctr"/>
                </a:tc>
                <a:extLst>
                  <a:ext uri="{0D108BD9-81ED-4DB2-BD59-A6C34878D82A}">
                    <a16:rowId xmlns:a16="http://schemas.microsoft.com/office/drawing/2014/main" val="732777432"/>
                  </a:ext>
                </a:extLst>
              </a:tr>
              <a:tr h="370840">
                <a:tc>
                  <a:txBody>
                    <a:bodyPr/>
                    <a:lstStyle/>
                    <a:p>
                      <a:pPr algn="ctr"/>
                      <a:r>
                        <a:rPr lang="en-US" sz="2000" dirty="0"/>
                        <a:t># of Top Middle-Skill  Occupations</a:t>
                      </a:r>
                      <a:endParaRPr lang="en-US" sz="2000" dirty="0">
                        <a:latin typeface="Trebuchet MS" panose="020B0603020202020204" pitchFamily="34" charset="0"/>
                      </a:endParaRPr>
                    </a:p>
                  </a:txBody>
                  <a:tcPr/>
                </a:tc>
                <a:tc>
                  <a:txBody>
                    <a:bodyPr/>
                    <a:lstStyle/>
                    <a:p>
                      <a:pPr algn="ctr"/>
                      <a:r>
                        <a:rPr lang="en-US" sz="2000" dirty="0"/>
                        <a:t>75</a:t>
                      </a:r>
                      <a:endParaRPr lang="en-US" sz="2000" dirty="0">
                        <a:latin typeface="Trebuchet MS" panose="020B0603020202020204" pitchFamily="34" charset="0"/>
                      </a:endParaRPr>
                    </a:p>
                  </a:txBody>
                  <a:tcPr anchor="ctr"/>
                </a:tc>
                <a:tc>
                  <a:txBody>
                    <a:bodyPr/>
                    <a:lstStyle/>
                    <a:p>
                      <a:pPr algn="ctr"/>
                      <a:r>
                        <a:rPr lang="en-US" sz="2000" dirty="0"/>
                        <a:t>56</a:t>
                      </a:r>
                      <a:endParaRPr lang="en-US" sz="2000" dirty="0">
                        <a:latin typeface="Trebuchet MS" panose="020B0603020202020204" pitchFamily="34" charset="0"/>
                      </a:endParaRPr>
                    </a:p>
                  </a:txBody>
                  <a:tcPr anchor="ctr"/>
                </a:tc>
                <a:extLst>
                  <a:ext uri="{0D108BD9-81ED-4DB2-BD59-A6C34878D82A}">
                    <a16:rowId xmlns:a16="http://schemas.microsoft.com/office/drawing/2014/main" val="1064660187"/>
                  </a:ext>
                </a:extLst>
              </a:tr>
              <a:tr h="370840">
                <a:tc>
                  <a:txBody>
                    <a:bodyPr/>
                    <a:lstStyle/>
                    <a:p>
                      <a:pPr algn="ctr"/>
                      <a:r>
                        <a:rPr lang="en-US" sz="2000" dirty="0"/>
                        <a:t># of Most Potential Opportunity Occupations</a:t>
                      </a:r>
                      <a:endParaRPr lang="en-US" sz="2000" dirty="0">
                        <a:latin typeface="Trebuchet MS" panose="020B0603020202020204" pitchFamily="34" charset="0"/>
                      </a:endParaRPr>
                    </a:p>
                  </a:txBody>
                  <a:tcPr/>
                </a:tc>
                <a:tc>
                  <a:txBody>
                    <a:bodyPr/>
                    <a:lstStyle/>
                    <a:p>
                      <a:pPr algn="ctr"/>
                      <a:r>
                        <a:rPr lang="en-US" sz="2000" dirty="0"/>
                        <a:t>70</a:t>
                      </a:r>
                      <a:endParaRPr lang="en-US" sz="2000" dirty="0">
                        <a:latin typeface="Trebuchet MS" panose="020B0603020202020204" pitchFamily="34" charset="0"/>
                      </a:endParaRPr>
                    </a:p>
                  </a:txBody>
                  <a:tcPr anchor="ctr"/>
                </a:tc>
                <a:tc>
                  <a:txBody>
                    <a:bodyPr/>
                    <a:lstStyle/>
                    <a:p>
                      <a:pPr algn="ctr"/>
                      <a:r>
                        <a:rPr lang="en-US" sz="2000" dirty="0"/>
                        <a:t>96</a:t>
                      </a:r>
                      <a:endParaRPr lang="en-US" sz="2000" dirty="0">
                        <a:latin typeface="Trebuchet MS" panose="020B0603020202020204" pitchFamily="34" charset="0"/>
                      </a:endParaRPr>
                    </a:p>
                  </a:txBody>
                  <a:tcPr anchor="ctr"/>
                </a:tc>
                <a:extLst>
                  <a:ext uri="{0D108BD9-81ED-4DB2-BD59-A6C34878D82A}">
                    <a16:rowId xmlns:a16="http://schemas.microsoft.com/office/drawing/2014/main" val="2271955751"/>
                  </a:ext>
                </a:extLst>
              </a:tr>
            </a:tbl>
          </a:graphicData>
        </a:graphic>
      </p:graphicFrame>
    </p:spTree>
    <p:extLst>
      <p:ext uri="{BB962C8B-B14F-4D97-AF65-F5344CB8AC3E}">
        <p14:creationId xmlns:p14="http://schemas.microsoft.com/office/powerpoint/2010/main" val="69425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7FB096-0BB2-45A4-8DE9-79828114914C}"/>
              </a:ext>
            </a:extLst>
          </p:cNvPr>
          <p:cNvPicPr>
            <a:picLocks/>
          </p:cNvPicPr>
          <p:nvPr/>
        </p:nvPicPr>
        <p:blipFill>
          <a:blip r:embed="rId3"/>
          <a:stretch>
            <a:fillRect/>
          </a:stretch>
        </p:blipFill>
        <p:spPr>
          <a:xfrm>
            <a:off x="6065138" y="-4"/>
            <a:ext cx="6108192" cy="5760720"/>
          </a:xfrm>
          <a:prstGeom prst="rect">
            <a:avLst/>
          </a:prstGeom>
        </p:spPr>
      </p:pic>
      <p:pic>
        <p:nvPicPr>
          <p:cNvPr id="6" name="Picture 5">
            <a:extLst>
              <a:ext uri="{FF2B5EF4-FFF2-40B4-BE49-F238E27FC236}">
                <a16:creationId xmlns:a16="http://schemas.microsoft.com/office/drawing/2014/main" id="{34C98D94-6B52-4F8B-B698-2BED84F8BA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pic>
        <p:nvPicPr>
          <p:cNvPr id="7" name="Picture 6">
            <a:extLst>
              <a:ext uri="{FF2B5EF4-FFF2-40B4-BE49-F238E27FC236}">
                <a16:creationId xmlns:a16="http://schemas.microsoft.com/office/drawing/2014/main" id="{9497EFC7-224F-48CD-B338-F8D52DAA96A6}"/>
              </a:ext>
            </a:extLst>
          </p:cNvPr>
          <p:cNvPicPr>
            <a:picLocks/>
          </p:cNvPicPr>
          <p:nvPr/>
        </p:nvPicPr>
        <p:blipFill>
          <a:blip r:embed="rId5"/>
          <a:stretch>
            <a:fillRect/>
          </a:stretch>
        </p:blipFill>
        <p:spPr>
          <a:xfrm>
            <a:off x="-17497" y="-5"/>
            <a:ext cx="6108192" cy="5760720"/>
          </a:xfrm>
          <a:prstGeom prst="rect">
            <a:avLst/>
          </a:prstGeom>
        </p:spPr>
      </p:pic>
    </p:spTree>
    <p:extLst>
      <p:ext uri="{BB962C8B-B14F-4D97-AF65-F5344CB8AC3E}">
        <p14:creationId xmlns:p14="http://schemas.microsoft.com/office/powerpoint/2010/main" val="3813352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C5AC-FAFD-42DE-9357-0E3BC6F2590C}"/>
              </a:ext>
            </a:extLst>
          </p:cNvPr>
          <p:cNvSpPr>
            <a:spLocks noGrp="1"/>
          </p:cNvSpPr>
          <p:nvPr>
            <p:ph type="title"/>
          </p:nvPr>
        </p:nvSpPr>
        <p:spPr>
          <a:xfrm>
            <a:off x="0" y="-2017"/>
            <a:ext cx="12192000" cy="1163258"/>
          </a:xfrm>
          <a:solidFill>
            <a:srgbClr val="F3B01C"/>
          </a:solidFill>
        </p:spPr>
        <p:txBody>
          <a:bodyPr>
            <a:noAutofit/>
          </a:bodyPr>
          <a:lstStyle/>
          <a:p>
            <a:r>
              <a:rPr lang="en-US" sz="4000" b="1" i="1" dirty="0">
                <a:latin typeface="Industry Book" pitchFamily="2" charset="77"/>
              </a:rPr>
              <a:t>Executive Summary: </a:t>
            </a:r>
            <a:br>
              <a:rPr lang="en-US" sz="4000" b="1" i="1" dirty="0">
                <a:latin typeface="Industry Book" pitchFamily="2" charset="77"/>
              </a:rPr>
            </a:br>
            <a:r>
              <a:rPr lang="en-US" sz="3600" b="1" i="1" dirty="0">
                <a:latin typeface="Industry Book" pitchFamily="2" charset="77"/>
              </a:rPr>
              <a:t>Top Middle-Skill Jobs – All Sectors</a:t>
            </a:r>
          </a:p>
        </p:txBody>
      </p:sp>
      <p:graphicFrame>
        <p:nvGraphicFramePr>
          <p:cNvPr id="5" name="Chart 4">
            <a:extLst>
              <a:ext uri="{FF2B5EF4-FFF2-40B4-BE49-F238E27FC236}">
                <a16:creationId xmlns:a16="http://schemas.microsoft.com/office/drawing/2014/main" id="{C657777C-D712-4DA3-92F0-C70CB2B4DCE1}"/>
              </a:ext>
            </a:extLst>
          </p:cNvPr>
          <p:cNvGraphicFramePr/>
          <p:nvPr>
            <p:extLst>
              <p:ext uri="{D42A27DB-BD31-4B8C-83A1-F6EECF244321}">
                <p14:modId xmlns:p14="http://schemas.microsoft.com/office/powerpoint/2010/main" val="3449773017"/>
              </p:ext>
            </p:extLst>
          </p:nvPr>
        </p:nvGraphicFramePr>
        <p:xfrm>
          <a:off x="1151139" y="1161241"/>
          <a:ext cx="8096770" cy="55305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24364D4E-10E1-432A-B8F5-9F12F0C61A92}"/>
              </a:ext>
            </a:extLst>
          </p:cNvPr>
          <p:cNvGraphicFramePr>
            <a:graphicFrameLocks noGrp="1"/>
          </p:cNvGraphicFramePr>
          <p:nvPr>
            <p:extLst>
              <p:ext uri="{D42A27DB-BD31-4B8C-83A1-F6EECF244321}">
                <p14:modId xmlns:p14="http://schemas.microsoft.com/office/powerpoint/2010/main" val="647305394"/>
              </p:ext>
            </p:extLst>
          </p:nvPr>
        </p:nvGraphicFramePr>
        <p:xfrm>
          <a:off x="8630647" y="1586358"/>
          <a:ext cx="3536802" cy="4230716"/>
        </p:xfrm>
        <a:graphic>
          <a:graphicData uri="http://schemas.openxmlformats.org/drawingml/2006/table">
            <a:tbl>
              <a:tblPr firstRow="1" bandRow="1">
                <a:tableStyleId>{2D5ABB26-0587-4C30-8999-92F81FD0307C}</a:tableStyleId>
              </a:tblPr>
              <a:tblGrid>
                <a:gridCol w="3536802">
                  <a:extLst>
                    <a:ext uri="{9D8B030D-6E8A-4147-A177-3AD203B41FA5}">
                      <a16:colId xmlns:a16="http://schemas.microsoft.com/office/drawing/2014/main" val="3567749983"/>
                    </a:ext>
                  </a:extLst>
                </a:gridCol>
              </a:tblGrid>
              <a:tr h="457200">
                <a:tc>
                  <a:txBody>
                    <a:bodyPr/>
                    <a:lstStyle/>
                    <a:p>
                      <a:pPr algn="ctr"/>
                      <a:r>
                        <a:rPr lang="en-US" sz="3200" b="1" dirty="0"/>
                        <a:t>Demand:</a:t>
                      </a:r>
                    </a:p>
                  </a:txBody>
                  <a:tcPr/>
                </a:tc>
                <a:extLst>
                  <a:ext uri="{0D108BD9-81ED-4DB2-BD59-A6C34878D82A}">
                    <a16:rowId xmlns:a16="http://schemas.microsoft.com/office/drawing/2014/main" val="194831012"/>
                  </a:ext>
                </a:extLst>
              </a:tr>
              <a:tr h="457200">
                <a:tc>
                  <a:txBody>
                    <a:bodyPr/>
                    <a:lstStyle/>
                    <a:p>
                      <a:pPr algn="ctr"/>
                      <a:r>
                        <a:rPr lang="en-US" sz="3200" b="1" dirty="0"/>
                        <a:t>16,896</a:t>
                      </a:r>
                    </a:p>
                  </a:txBody>
                  <a:tcPr/>
                </a:tc>
                <a:extLst>
                  <a:ext uri="{0D108BD9-81ED-4DB2-BD59-A6C34878D82A}">
                    <a16:rowId xmlns:a16="http://schemas.microsoft.com/office/drawing/2014/main" val="3322531770"/>
                  </a:ext>
                </a:extLst>
              </a:tr>
              <a:tr h="274320">
                <a:tc>
                  <a:txBody>
                    <a:bodyPr/>
                    <a:lstStyle/>
                    <a:p>
                      <a:pPr algn="ctr"/>
                      <a:endParaRPr lang="en-US" sz="1400" b="1" dirty="0"/>
                    </a:p>
                  </a:txBody>
                  <a:tcPr/>
                </a:tc>
                <a:extLst>
                  <a:ext uri="{0D108BD9-81ED-4DB2-BD59-A6C34878D82A}">
                    <a16:rowId xmlns:a16="http://schemas.microsoft.com/office/drawing/2014/main" val="1153188088"/>
                  </a:ext>
                </a:extLst>
              </a:tr>
              <a:tr h="457200">
                <a:tc>
                  <a:txBody>
                    <a:bodyPr/>
                    <a:lstStyle/>
                    <a:p>
                      <a:pPr algn="ctr"/>
                      <a:r>
                        <a:rPr lang="en-US" sz="3200" b="1" dirty="0"/>
                        <a:t>Supply:</a:t>
                      </a:r>
                    </a:p>
                  </a:txBody>
                  <a:tcPr/>
                </a:tc>
                <a:extLst>
                  <a:ext uri="{0D108BD9-81ED-4DB2-BD59-A6C34878D82A}">
                    <a16:rowId xmlns:a16="http://schemas.microsoft.com/office/drawing/2014/main" val="3620254194"/>
                  </a:ext>
                </a:extLst>
              </a:tr>
              <a:tr h="457200">
                <a:tc>
                  <a:txBody>
                    <a:bodyPr/>
                    <a:lstStyle/>
                    <a:p>
                      <a:pPr algn="ctr"/>
                      <a:r>
                        <a:rPr lang="en-US" sz="3200" b="1" dirty="0"/>
                        <a:t>11,860</a:t>
                      </a:r>
                    </a:p>
                  </a:txBody>
                  <a:tcPr/>
                </a:tc>
                <a:extLst>
                  <a:ext uri="{0D108BD9-81ED-4DB2-BD59-A6C34878D82A}">
                    <a16:rowId xmlns:a16="http://schemas.microsoft.com/office/drawing/2014/main" val="233528405"/>
                  </a:ext>
                </a:extLst>
              </a:tr>
              <a:tr h="274320">
                <a:tc>
                  <a:txBody>
                    <a:bodyPr/>
                    <a:lstStyle/>
                    <a:p>
                      <a:pPr algn="ctr"/>
                      <a:endParaRPr lang="en-US" sz="1400" b="1" dirty="0"/>
                    </a:p>
                  </a:txBody>
                  <a:tcPr/>
                </a:tc>
                <a:extLst>
                  <a:ext uri="{0D108BD9-81ED-4DB2-BD59-A6C34878D82A}">
                    <a16:rowId xmlns:a16="http://schemas.microsoft.com/office/drawing/2014/main" val="1073050540"/>
                  </a:ext>
                </a:extLst>
              </a:tr>
              <a:tr h="457200">
                <a:tc>
                  <a:txBody>
                    <a:bodyPr/>
                    <a:lstStyle/>
                    <a:p>
                      <a:pPr algn="ctr"/>
                      <a:r>
                        <a:rPr lang="en-US" sz="3200" b="1" dirty="0"/>
                        <a:t>Labor Supply Gap:</a:t>
                      </a:r>
                    </a:p>
                  </a:txBody>
                  <a:tcPr/>
                </a:tc>
                <a:extLst>
                  <a:ext uri="{0D108BD9-81ED-4DB2-BD59-A6C34878D82A}">
                    <a16:rowId xmlns:a16="http://schemas.microsoft.com/office/drawing/2014/main" val="3418619195"/>
                  </a:ext>
                </a:extLst>
              </a:tr>
              <a:tr h="725516">
                <a:tc>
                  <a:txBody>
                    <a:bodyPr/>
                    <a:lstStyle/>
                    <a:p>
                      <a:pPr algn="ctr"/>
                      <a:r>
                        <a:rPr lang="en-US" sz="3200" b="1" dirty="0"/>
                        <a:t>5,216</a:t>
                      </a:r>
                    </a:p>
                  </a:txBody>
                  <a:tcPr/>
                </a:tc>
                <a:extLst>
                  <a:ext uri="{0D108BD9-81ED-4DB2-BD59-A6C34878D82A}">
                    <a16:rowId xmlns:a16="http://schemas.microsoft.com/office/drawing/2014/main" val="3870292864"/>
                  </a:ext>
                </a:extLst>
              </a:tr>
            </a:tbl>
          </a:graphicData>
        </a:graphic>
      </p:graphicFrame>
    </p:spTree>
    <p:extLst>
      <p:ext uri="{BB962C8B-B14F-4D97-AF65-F5344CB8AC3E}">
        <p14:creationId xmlns:p14="http://schemas.microsoft.com/office/powerpoint/2010/main" val="1494876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C5AC-FAFD-42DE-9357-0E3BC6F2590C}"/>
              </a:ext>
            </a:extLst>
          </p:cNvPr>
          <p:cNvSpPr>
            <a:spLocks noGrp="1"/>
          </p:cNvSpPr>
          <p:nvPr>
            <p:ph type="title"/>
          </p:nvPr>
        </p:nvSpPr>
        <p:spPr>
          <a:xfrm>
            <a:off x="0" y="-2017"/>
            <a:ext cx="12192000" cy="1163258"/>
          </a:xfrm>
          <a:solidFill>
            <a:srgbClr val="F3B01C"/>
          </a:solidFill>
        </p:spPr>
        <p:txBody>
          <a:bodyPr>
            <a:noAutofit/>
          </a:bodyPr>
          <a:lstStyle/>
          <a:p>
            <a:r>
              <a:rPr lang="en-US" sz="4000" b="1" i="1" dirty="0">
                <a:latin typeface="Industry Book" pitchFamily="2" charset="77"/>
              </a:rPr>
              <a:t>Executive Summary: </a:t>
            </a:r>
            <a:br>
              <a:rPr lang="en-US" sz="4000" b="1" i="1" dirty="0">
                <a:latin typeface="Industry Book" pitchFamily="2" charset="77"/>
              </a:rPr>
            </a:br>
            <a:r>
              <a:rPr lang="en-US" sz="3400" b="1" i="1" dirty="0">
                <a:latin typeface="Industry Book" pitchFamily="2" charset="77"/>
              </a:rPr>
              <a:t>Most Potential Opportunity Middle-Skill Jobs – All Sectors</a:t>
            </a:r>
          </a:p>
        </p:txBody>
      </p:sp>
      <p:graphicFrame>
        <p:nvGraphicFramePr>
          <p:cNvPr id="6" name="Chart 5">
            <a:extLst>
              <a:ext uri="{FF2B5EF4-FFF2-40B4-BE49-F238E27FC236}">
                <a16:creationId xmlns:a16="http://schemas.microsoft.com/office/drawing/2014/main" id="{1320952B-4A2D-41B4-849B-7955E2DA73BB}"/>
              </a:ext>
            </a:extLst>
          </p:cNvPr>
          <p:cNvGraphicFramePr/>
          <p:nvPr>
            <p:extLst>
              <p:ext uri="{D42A27DB-BD31-4B8C-83A1-F6EECF244321}">
                <p14:modId xmlns:p14="http://schemas.microsoft.com/office/powerpoint/2010/main" val="2522218255"/>
              </p:ext>
            </p:extLst>
          </p:nvPr>
        </p:nvGraphicFramePr>
        <p:xfrm>
          <a:off x="195234" y="1161260"/>
          <a:ext cx="8922154" cy="5492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24364D4E-10E1-432A-B8F5-9F12F0C61A92}"/>
              </a:ext>
            </a:extLst>
          </p:cNvPr>
          <p:cNvGraphicFramePr>
            <a:graphicFrameLocks noGrp="1"/>
          </p:cNvGraphicFramePr>
          <p:nvPr>
            <p:extLst>
              <p:ext uri="{D42A27DB-BD31-4B8C-83A1-F6EECF244321}">
                <p14:modId xmlns:p14="http://schemas.microsoft.com/office/powerpoint/2010/main" val="3911185908"/>
              </p:ext>
            </p:extLst>
          </p:nvPr>
        </p:nvGraphicFramePr>
        <p:xfrm>
          <a:off x="8157411" y="1574329"/>
          <a:ext cx="4034589" cy="4230716"/>
        </p:xfrm>
        <a:graphic>
          <a:graphicData uri="http://schemas.openxmlformats.org/drawingml/2006/table">
            <a:tbl>
              <a:tblPr firstRow="1" bandRow="1">
                <a:tableStyleId>{2D5ABB26-0587-4C30-8999-92F81FD0307C}</a:tableStyleId>
              </a:tblPr>
              <a:tblGrid>
                <a:gridCol w="4034589">
                  <a:extLst>
                    <a:ext uri="{9D8B030D-6E8A-4147-A177-3AD203B41FA5}">
                      <a16:colId xmlns:a16="http://schemas.microsoft.com/office/drawing/2014/main" val="3567749983"/>
                    </a:ext>
                  </a:extLst>
                </a:gridCol>
              </a:tblGrid>
              <a:tr h="457200">
                <a:tc>
                  <a:txBody>
                    <a:bodyPr/>
                    <a:lstStyle/>
                    <a:p>
                      <a:pPr algn="ctr"/>
                      <a:r>
                        <a:rPr lang="en-US" sz="3200" b="1" dirty="0"/>
                        <a:t>Demand:</a:t>
                      </a:r>
                    </a:p>
                  </a:txBody>
                  <a:tcPr/>
                </a:tc>
                <a:extLst>
                  <a:ext uri="{0D108BD9-81ED-4DB2-BD59-A6C34878D82A}">
                    <a16:rowId xmlns:a16="http://schemas.microsoft.com/office/drawing/2014/main" val="194831012"/>
                  </a:ext>
                </a:extLst>
              </a:tr>
              <a:tr h="457200">
                <a:tc>
                  <a:txBody>
                    <a:bodyPr/>
                    <a:lstStyle/>
                    <a:p>
                      <a:pPr algn="ctr"/>
                      <a:r>
                        <a:rPr lang="en-US" sz="3200" b="1" dirty="0"/>
                        <a:t>49,487</a:t>
                      </a:r>
                    </a:p>
                  </a:txBody>
                  <a:tcPr/>
                </a:tc>
                <a:extLst>
                  <a:ext uri="{0D108BD9-81ED-4DB2-BD59-A6C34878D82A}">
                    <a16:rowId xmlns:a16="http://schemas.microsoft.com/office/drawing/2014/main" val="3322531770"/>
                  </a:ext>
                </a:extLst>
              </a:tr>
              <a:tr h="274320">
                <a:tc>
                  <a:txBody>
                    <a:bodyPr/>
                    <a:lstStyle/>
                    <a:p>
                      <a:pPr algn="ctr"/>
                      <a:endParaRPr lang="en-US" sz="1400" b="1" dirty="0"/>
                    </a:p>
                  </a:txBody>
                  <a:tcPr/>
                </a:tc>
                <a:extLst>
                  <a:ext uri="{0D108BD9-81ED-4DB2-BD59-A6C34878D82A}">
                    <a16:rowId xmlns:a16="http://schemas.microsoft.com/office/drawing/2014/main" val="1153188088"/>
                  </a:ext>
                </a:extLst>
              </a:tr>
              <a:tr h="457200">
                <a:tc>
                  <a:txBody>
                    <a:bodyPr/>
                    <a:lstStyle/>
                    <a:p>
                      <a:pPr algn="ctr"/>
                      <a:r>
                        <a:rPr lang="en-US" sz="3200" b="1" dirty="0"/>
                        <a:t>Supply:</a:t>
                      </a:r>
                    </a:p>
                  </a:txBody>
                  <a:tcPr/>
                </a:tc>
                <a:extLst>
                  <a:ext uri="{0D108BD9-81ED-4DB2-BD59-A6C34878D82A}">
                    <a16:rowId xmlns:a16="http://schemas.microsoft.com/office/drawing/2014/main" val="3620254194"/>
                  </a:ext>
                </a:extLst>
              </a:tr>
              <a:tr h="457200">
                <a:tc>
                  <a:txBody>
                    <a:bodyPr/>
                    <a:lstStyle/>
                    <a:p>
                      <a:pPr algn="ctr"/>
                      <a:r>
                        <a:rPr lang="en-US" sz="3200" b="1" dirty="0"/>
                        <a:t>9,789</a:t>
                      </a:r>
                    </a:p>
                  </a:txBody>
                  <a:tcPr/>
                </a:tc>
                <a:extLst>
                  <a:ext uri="{0D108BD9-81ED-4DB2-BD59-A6C34878D82A}">
                    <a16:rowId xmlns:a16="http://schemas.microsoft.com/office/drawing/2014/main" val="233528405"/>
                  </a:ext>
                </a:extLst>
              </a:tr>
              <a:tr h="274320">
                <a:tc>
                  <a:txBody>
                    <a:bodyPr/>
                    <a:lstStyle/>
                    <a:p>
                      <a:pPr algn="ctr"/>
                      <a:endParaRPr lang="en-US" sz="1400" b="1" dirty="0"/>
                    </a:p>
                  </a:txBody>
                  <a:tcPr/>
                </a:tc>
                <a:extLst>
                  <a:ext uri="{0D108BD9-81ED-4DB2-BD59-A6C34878D82A}">
                    <a16:rowId xmlns:a16="http://schemas.microsoft.com/office/drawing/2014/main" val="1073050540"/>
                  </a:ext>
                </a:extLst>
              </a:tr>
              <a:tr h="457200">
                <a:tc>
                  <a:txBody>
                    <a:bodyPr/>
                    <a:lstStyle/>
                    <a:p>
                      <a:pPr algn="ctr"/>
                      <a:r>
                        <a:rPr lang="en-US" sz="3200" b="1" dirty="0"/>
                        <a:t>Labor Supply Gap:</a:t>
                      </a:r>
                    </a:p>
                  </a:txBody>
                  <a:tcPr/>
                </a:tc>
                <a:extLst>
                  <a:ext uri="{0D108BD9-81ED-4DB2-BD59-A6C34878D82A}">
                    <a16:rowId xmlns:a16="http://schemas.microsoft.com/office/drawing/2014/main" val="3418619195"/>
                  </a:ext>
                </a:extLst>
              </a:tr>
              <a:tr h="725516">
                <a:tc>
                  <a:txBody>
                    <a:bodyPr/>
                    <a:lstStyle/>
                    <a:p>
                      <a:pPr algn="ctr"/>
                      <a:r>
                        <a:rPr lang="en-US" sz="3200" b="1" dirty="0"/>
                        <a:t>39,698</a:t>
                      </a:r>
                    </a:p>
                  </a:txBody>
                  <a:tcPr/>
                </a:tc>
                <a:extLst>
                  <a:ext uri="{0D108BD9-81ED-4DB2-BD59-A6C34878D82A}">
                    <a16:rowId xmlns:a16="http://schemas.microsoft.com/office/drawing/2014/main" val="3870292864"/>
                  </a:ext>
                </a:extLst>
              </a:tr>
            </a:tbl>
          </a:graphicData>
        </a:graphic>
      </p:graphicFrame>
    </p:spTree>
    <p:extLst>
      <p:ext uri="{BB962C8B-B14F-4D97-AF65-F5344CB8AC3E}">
        <p14:creationId xmlns:p14="http://schemas.microsoft.com/office/powerpoint/2010/main" val="3233159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740FC-482C-8E4B-83A6-D8F96028E1E9}"/>
              </a:ext>
            </a:extLst>
          </p:cNvPr>
          <p:cNvSpPr>
            <a:spLocks noGrp="1"/>
          </p:cNvSpPr>
          <p:nvPr>
            <p:ph type="title"/>
          </p:nvPr>
        </p:nvSpPr>
        <p:spPr>
          <a:xfrm>
            <a:off x="1150536" y="365125"/>
            <a:ext cx="10021045" cy="748059"/>
          </a:xfrm>
        </p:spPr>
        <p:txBody>
          <a:bodyPr/>
          <a:lstStyle/>
          <a:p>
            <a:r>
              <a:rPr lang="en-US" dirty="0"/>
              <a:t>The COE &amp; OC COE</a:t>
            </a:r>
          </a:p>
        </p:txBody>
      </p:sp>
      <p:pic>
        <p:nvPicPr>
          <p:cNvPr id="8" name="Picture 7">
            <a:extLst>
              <a:ext uri="{FF2B5EF4-FFF2-40B4-BE49-F238E27FC236}">
                <a16:creationId xmlns:a16="http://schemas.microsoft.com/office/drawing/2014/main" id="{E3E866EE-0AAC-4D6F-A7B0-FD69393F3060}"/>
              </a:ext>
            </a:extLst>
          </p:cNvPr>
          <p:cNvPicPr>
            <a:picLocks noChangeAspect="1"/>
          </p:cNvPicPr>
          <p:nvPr/>
        </p:nvPicPr>
        <p:blipFill>
          <a:blip r:embed="rId3"/>
          <a:stretch>
            <a:fillRect/>
          </a:stretch>
        </p:blipFill>
        <p:spPr>
          <a:xfrm>
            <a:off x="7263779" y="178228"/>
            <a:ext cx="4322439" cy="5285691"/>
          </a:xfrm>
          <a:prstGeom prst="rect">
            <a:avLst/>
          </a:prstGeom>
        </p:spPr>
      </p:pic>
      <p:sp>
        <p:nvSpPr>
          <p:cNvPr id="9" name="TextBox 8">
            <a:extLst>
              <a:ext uri="{FF2B5EF4-FFF2-40B4-BE49-F238E27FC236}">
                <a16:creationId xmlns:a16="http://schemas.microsoft.com/office/drawing/2014/main" id="{4267DC9E-3F48-41CF-964B-88EB35B2948C}"/>
              </a:ext>
            </a:extLst>
          </p:cNvPr>
          <p:cNvSpPr txBox="1"/>
          <p:nvPr/>
        </p:nvSpPr>
        <p:spPr>
          <a:xfrm>
            <a:off x="914401" y="1447140"/>
            <a:ext cx="6750657" cy="1631216"/>
          </a:xfrm>
          <a:prstGeom prst="rect">
            <a:avLst/>
          </a:prstGeom>
          <a:noFill/>
        </p:spPr>
        <p:txBody>
          <a:bodyPr wrap="square" rtlCol="0">
            <a:spAutoFit/>
          </a:bodyPr>
          <a:lstStyle/>
          <a:p>
            <a:pPr algn="ctr">
              <a:spcBef>
                <a:spcPts val="300"/>
              </a:spcBef>
            </a:pPr>
            <a:r>
              <a:rPr lang="en-US" sz="2000" dirty="0"/>
              <a:t>The </a:t>
            </a:r>
            <a:r>
              <a:rPr lang="en-US" sz="2000" dirty="0">
                <a:hlinkClick r:id="rId4"/>
              </a:rPr>
              <a:t>Centers of Excellence for Labor Market Research </a:t>
            </a:r>
            <a:r>
              <a:rPr lang="en-US" sz="2000" dirty="0"/>
              <a:t>(COE)</a:t>
            </a:r>
            <a:br>
              <a:rPr lang="en-US" sz="2000" dirty="0"/>
            </a:br>
            <a:r>
              <a:rPr lang="en-US" sz="2000" dirty="0"/>
              <a:t>are the #1 source for</a:t>
            </a:r>
            <a:br>
              <a:rPr lang="en-US" sz="2000" dirty="0"/>
            </a:br>
            <a:r>
              <a:rPr lang="en-US" sz="2000" dirty="0"/>
              <a:t>labor market information</a:t>
            </a:r>
            <a:br>
              <a:rPr lang="en-US" sz="2000" dirty="0"/>
            </a:br>
            <a:r>
              <a:rPr lang="en-US" sz="2000" dirty="0"/>
              <a:t>for the</a:t>
            </a:r>
            <a:br>
              <a:rPr lang="en-US" sz="2000" dirty="0"/>
            </a:br>
            <a:r>
              <a:rPr lang="en-US" sz="2000" dirty="0"/>
              <a:t>California Community Colleges.</a:t>
            </a:r>
          </a:p>
        </p:txBody>
      </p:sp>
      <p:pic>
        <p:nvPicPr>
          <p:cNvPr id="11" name="Picture 10">
            <a:extLst>
              <a:ext uri="{FF2B5EF4-FFF2-40B4-BE49-F238E27FC236}">
                <a16:creationId xmlns:a16="http://schemas.microsoft.com/office/drawing/2014/main" id="{AAB2F778-1D5E-4B32-A580-4DE1FAAEB2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19879" y="3189930"/>
            <a:ext cx="2139700" cy="1877572"/>
          </a:xfrm>
          <a:prstGeom prst="rect">
            <a:avLst/>
          </a:prstGeom>
        </p:spPr>
      </p:pic>
      <p:pic>
        <p:nvPicPr>
          <p:cNvPr id="12" name="Picture 11">
            <a:extLst>
              <a:ext uri="{FF2B5EF4-FFF2-40B4-BE49-F238E27FC236}">
                <a16:creationId xmlns:a16="http://schemas.microsoft.com/office/drawing/2014/main" id="{4DD2381E-687F-4F99-9F70-D35E123A9F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spTree>
    <p:extLst>
      <p:ext uri="{BB962C8B-B14F-4D97-AF65-F5344CB8AC3E}">
        <p14:creationId xmlns:p14="http://schemas.microsoft.com/office/powerpoint/2010/main" val="3925859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C98D94-6B52-4F8B-B698-2BED84F8BA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pic>
        <p:nvPicPr>
          <p:cNvPr id="5" name="Picture 4">
            <a:extLst>
              <a:ext uri="{FF2B5EF4-FFF2-40B4-BE49-F238E27FC236}">
                <a16:creationId xmlns:a16="http://schemas.microsoft.com/office/drawing/2014/main" id="{CDFAB7F4-696D-4358-9CFD-471CAB29ED24}"/>
              </a:ext>
            </a:extLst>
          </p:cNvPr>
          <p:cNvPicPr>
            <a:picLocks/>
          </p:cNvPicPr>
          <p:nvPr/>
        </p:nvPicPr>
        <p:blipFill>
          <a:blip r:embed="rId4"/>
          <a:stretch>
            <a:fillRect/>
          </a:stretch>
        </p:blipFill>
        <p:spPr>
          <a:xfrm>
            <a:off x="1" y="-6927"/>
            <a:ext cx="6108192" cy="5760720"/>
          </a:xfrm>
          <a:prstGeom prst="rect">
            <a:avLst/>
          </a:prstGeom>
        </p:spPr>
      </p:pic>
      <p:pic>
        <p:nvPicPr>
          <p:cNvPr id="9" name="Picture 8">
            <a:extLst>
              <a:ext uri="{FF2B5EF4-FFF2-40B4-BE49-F238E27FC236}">
                <a16:creationId xmlns:a16="http://schemas.microsoft.com/office/drawing/2014/main" id="{B1D299B3-05EF-4940-9EBD-A9EB1BC1A828}"/>
              </a:ext>
            </a:extLst>
          </p:cNvPr>
          <p:cNvPicPr>
            <a:picLocks/>
          </p:cNvPicPr>
          <p:nvPr/>
        </p:nvPicPr>
        <p:blipFill>
          <a:blip r:embed="rId5"/>
          <a:stretch>
            <a:fillRect/>
          </a:stretch>
        </p:blipFill>
        <p:spPr>
          <a:xfrm>
            <a:off x="6104593" y="-6927"/>
            <a:ext cx="6108192" cy="5760720"/>
          </a:xfrm>
          <a:prstGeom prst="rect">
            <a:avLst/>
          </a:prstGeom>
        </p:spPr>
      </p:pic>
    </p:spTree>
    <p:extLst>
      <p:ext uri="{BB962C8B-B14F-4D97-AF65-F5344CB8AC3E}">
        <p14:creationId xmlns:p14="http://schemas.microsoft.com/office/powerpoint/2010/main" val="1348236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C5AC-FAFD-42DE-9357-0E3BC6F2590C}"/>
              </a:ext>
            </a:extLst>
          </p:cNvPr>
          <p:cNvSpPr>
            <a:spLocks noGrp="1"/>
          </p:cNvSpPr>
          <p:nvPr>
            <p:ph type="title"/>
          </p:nvPr>
        </p:nvSpPr>
        <p:spPr>
          <a:xfrm>
            <a:off x="0" y="-2017"/>
            <a:ext cx="12192000" cy="1163258"/>
          </a:xfrm>
          <a:solidFill>
            <a:srgbClr val="F3B01C"/>
          </a:solidFill>
        </p:spPr>
        <p:txBody>
          <a:bodyPr>
            <a:noAutofit/>
          </a:bodyPr>
          <a:lstStyle/>
          <a:p>
            <a:pPr marL="168275"/>
            <a:r>
              <a:rPr lang="en-US" sz="4000" b="1" i="1" dirty="0">
                <a:latin typeface="Industry Book" pitchFamily="2" charset="77"/>
              </a:rPr>
              <a:t>Business and Entrepreneurship</a:t>
            </a:r>
          </a:p>
        </p:txBody>
      </p:sp>
      <p:graphicFrame>
        <p:nvGraphicFramePr>
          <p:cNvPr id="8" name="Table 7">
            <a:extLst>
              <a:ext uri="{FF2B5EF4-FFF2-40B4-BE49-F238E27FC236}">
                <a16:creationId xmlns:a16="http://schemas.microsoft.com/office/drawing/2014/main" id="{24364D4E-10E1-432A-B8F5-9F12F0C61A92}"/>
              </a:ext>
            </a:extLst>
          </p:cNvPr>
          <p:cNvGraphicFramePr>
            <a:graphicFrameLocks noGrp="1"/>
          </p:cNvGraphicFramePr>
          <p:nvPr>
            <p:extLst>
              <p:ext uri="{D42A27DB-BD31-4B8C-83A1-F6EECF244321}">
                <p14:modId xmlns:p14="http://schemas.microsoft.com/office/powerpoint/2010/main" val="1598867080"/>
              </p:ext>
            </p:extLst>
          </p:nvPr>
        </p:nvGraphicFramePr>
        <p:xfrm>
          <a:off x="8578516" y="1466042"/>
          <a:ext cx="3613484" cy="1304636"/>
        </p:xfrm>
        <a:graphic>
          <a:graphicData uri="http://schemas.openxmlformats.org/drawingml/2006/table">
            <a:tbl>
              <a:tblPr firstRow="1" bandRow="1">
                <a:tableStyleId>{2D5ABB26-0587-4C30-8999-92F81FD0307C}</a:tableStyleId>
              </a:tblPr>
              <a:tblGrid>
                <a:gridCol w="3613484">
                  <a:extLst>
                    <a:ext uri="{9D8B030D-6E8A-4147-A177-3AD203B41FA5}">
                      <a16:colId xmlns:a16="http://schemas.microsoft.com/office/drawing/2014/main" val="3567749983"/>
                    </a:ext>
                  </a:extLst>
                </a:gridCol>
              </a:tblGrid>
              <a:tr h="457200">
                <a:tc>
                  <a:txBody>
                    <a:bodyPr/>
                    <a:lstStyle/>
                    <a:p>
                      <a:pPr algn="ctr"/>
                      <a:r>
                        <a:rPr lang="en-US" sz="3200" b="1" dirty="0"/>
                        <a:t>Labor Supply Gap:</a:t>
                      </a:r>
                    </a:p>
                  </a:txBody>
                  <a:tcPr/>
                </a:tc>
                <a:extLst>
                  <a:ext uri="{0D108BD9-81ED-4DB2-BD59-A6C34878D82A}">
                    <a16:rowId xmlns:a16="http://schemas.microsoft.com/office/drawing/2014/main" val="3418619195"/>
                  </a:ext>
                </a:extLst>
              </a:tr>
              <a:tr h="725516">
                <a:tc>
                  <a:txBody>
                    <a:bodyPr/>
                    <a:lstStyle/>
                    <a:p>
                      <a:pPr algn="ctr"/>
                      <a:r>
                        <a:rPr lang="en-US" sz="3200" b="1" dirty="0">
                          <a:solidFill>
                            <a:srgbClr val="821618"/>
                          </a:solidFill>
                        </a:rPr>
                        <a:t>14,946</a:t>
                      </a:r>
                    </a:p>
                  </a:txBody>
                  <a:tcPr/>
                </a:tc>
                <a:extLst>
                  <a:ext uri="{0D108BD9-81ED-4DB2-BD59-A6C34878D82A}">
                    <a16:rowId xmlns:a16="http://schemas.microsoft.com/office/drawing/2014/main" val="3870292864"/>
                  </a:ext>
                </a:extLst>
              </a:tr>
            </a:tbl>
          </a:graphicData>
        </a:graphic>
      </p:graphicFrame>
      <p:pic>
        <p:nvPicPr>
          <p:cNvPr id="3" name="Picture 2">
            <a:extLst>
              <a:ext uri="{FF2B5EF4-FFF2-40B4-BE49-F238E27FC236}">
                <a16:creationId xmlns:a16="http://schemas.microsoft.com/office/drawing/2014/main" id="{F4896563-C98A-490B-80BB-BE3706119491}"/>
              </a:ext>
            </a:extLst>
          </p:cNvPr>
          <p:cNvPicPr>
            <a:picLocks noChangeAspect="1"/>
          </p:cNvPicPr>
          <p:nvPr/>
        </p:nvPicPr>
        <p:blipFill>
          <a:blip r:embed="rId3"/>
          <a:stretch>
            <a:fillRect/>
          </a:stretch>
        </p:blipFill>
        <p:spPr>
          <a:xfrm>
            <a:off x="0" y="1161241"/>
            <a:ext cx="8716637" cy="3519043"/>
          </a:xfrm>
          <a:prstGeom prst="rect">
            <a:avLst/>
          </a:prstGeom>
        </p:spPr>
      </p:pic>
      <p:pic>
        <p:nvPicPr>
          <p:cNvPr id="7" name="Picture 6">
            <a:extLst>
              <a:ext uri="{FF2B5EF4-FFF2-40B4-BE49-F238E27FC236}">
                <a16:creationId xmlns:a16="http://schemas.microsoft.com/office/drawing/2014/main" id="{7531DE55-5692-46C6-84E1-2E92FB06A5F7}"/>
              </a:ext>
            </a:extLst>
          </p:cNvPr>
          <p:cNvPicPr>
            <a:picLocks noChangeAspect="1"/>
          </p:cNvPicPr>
          <p:nvPr/>
        </p:nvPicPr>
        <p:blipFill>
          <a:blip r:embed="rId4"/>
          <a:stretch>
            <a:fillRect/>
          </a:stretch>
        </p:blipFill>
        <p:spPr>
          <a:xfrm>
            <a:off x="4881270" y="3441032"/>
            <a:ext cx="6963106" cy="2971343"/>
          </a:xfrm>
          <a:prstGeom prst="rect">
            <a:avLst/>
          </a:prstGeom>
        </p:spPr>
      </p:pic>
      <p:pic>
        <p:nvPicPr>
          <p:cNvPr id="9" name="Picture 8">
            <a:extLst>
              <a:ext uri="{FF2B5EF4-FFF2-40B4-BE49-F238E27FC236}">
                <a16:creationId xmlns:a16="http://schemas.microsoft.com/office/drawing/2014/main" id="{53558199-87F9-4B27-8B7A-FA89D3AA0055}"/>
              </a:ext>
            </a:extLst>
          </p:cNvPr>
          <p:cNvPicPr>
            <a:picLocks noChangeAspect="1"/>
          </p:cNvPicPr>
          <p:nvPr/>
        </p:nvPicPr>
        <p:blipFill>
          <a:blip r:embed="rId5"/>
          <a:stretch>
            <a:fillRect/>
          </a:stretch>
        </p:blipFill>
        <p:spPr>
          <a:xfrm>
            <a:off x="1188261" y="4716380"/>
            <a:ext cx="2943636" cy="2029108"/>
          </a:xfrm>
          <a:prstGeom prst="rect">
            <a:avLst/>
          </a:prstGeom>
        </p:spPr>
      </p:pic>
    </p:spTree>
    <p:extLst>
      <p:ext uri="{BB962C8B-B14F-4D97-AF65-F5344CB8AC3E}">
        <p14:creationId xmlns:p14="http://schemas.microsoft.com/office/powerpoint/2010/main" val="2227337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C5AC-FAFD-42DE-9357-0E3BC6F2590C}"/>
              </a:ext>
            </a:extLst>
          </p:cNvPr>
          <p:cNvSpPr>
            <a:spLocks noGrp="1"/>
          </p:cNvSpPr>
          <p:nvPr>
            <p:ph type="title"/>
          </p:nvPr>
        </p:nvSpPr>
        <p:spPr>
          <a:xfrm>
            <a:off x="0" y="-2017"/>
            <a:ext cx="12192000" cy="1163258"/>
          </a:xfrm>
          <a:solidFill>
            <a:srgbClr val="F3B01C"/>
          </a:solidFill>
        </p:spPr>
        <p:txBody>
          <a:bodyPr>
            <a:noAutofit/>
          </a:bodyPr>
          <a:lstStyle/>
          <a:p>
            <a:pPr marL="228600"/>
            <a:r>
              <a:rPr lang="en-US" sz="4000" b="1" i="1" dirty="0">
                <a:latin typeface="Industry Book" pitchFamily="2" charset="77"/>
              </a:rPr>
              <a:t>Life Sciences and Biotechnology</a:t>
            </a:r>
          </a:p>
        </p:txBody>
      </p:sp>
      <p:graphicFrame>
        <p:nvGraphicFramePr>
          <p:cNvPr id="8" name="Table 7">
            <a:extLst>
              <a:ext uri="{FF2B5EF4-FFF2-40B4-BE49-F238E27FC236}">
                <a16:creationId xmlns:a16="http://schemas.microsoft.com/office/drawing/2014/main" id="{24364D4E-10E1-432A-B8F5-9F12F0C61A92}"/>
              </a:ext>
            </a:extLst>
          </p:cNvPr>
          <p:cNvGraphicFramePr>
            <a:graphicFrameLocks noGrp="1"/>
          </p:cNvGraphicFramePr>
          <p:nvPr>
            <p:extLst>
              <p:ext uri="{D42A27DB-BD31-4B8C-83A1-F6EECF244321}">
                <p14:modId xmlns:p14="http://schemas.microsoft.com/office/powerpoint/2010/main" val="2954648728"/>
              </p:ext>
            </p:extLst>
          </p:nvPr>
        </p:nvGraphicFramePr>
        <p:xfrm>
          <a:off x="7904748" y="1440168"/>
          <a:ext cx="3445042" cy="1304636"/>
        </p:xfrm>
        <a:graphic>
          <a:graphicData uri="http://schemas.openxmlformats.org/drawingml/2006/table">
            <a:tbl>
              <a:tblPr firstRow="1" bandRow="1">
                <a:tableStyleId>{2D5ABB26-0587-4C30-8999-92F81FD0307C}</a:tableStyleId>
              </a:tblPr>
              <a:tblGrid>
                <a:gridCol w="3445042">
                  <a:extLst>
                    <a:ext uri="{9D8B030D-6E8A-4147-A177-3AD203B41FA5}">
                      <a16:colId xmlns:a16="http://schemas.microsoft.com/office/drawing/2014/main" val="3567749983"/>
                    </a:ext>
                  </a:extLst>
                </a:gridCol>
              </a:tblGrid>
              <a:tr h="457200">
                <a:tc>
                  <a:txBody>
                    <a:bodyPr/>
                    <a:lstStyle/>
                    <a:p>
                      <a:pPr algn="ctr"/>
                      <a:r>
                        <a:rPr lang="en-US" sz="3200" b="1" dirty="0"/>
                        <a:t>Labor Supply Gap:</a:t>
                      </a:r>
                    </a:p>
                  </a:txBody>
                  <a:tcPr/>
                </a:tc>
                <a:extLst>
                  <a:ext uri="{0D108BD9-81ED-4DB2-BD59-A6C34878D82A}">
                    <a16:rowId xmlns:a16="http://schemas.microsoft.com/office/drawing/2014/main" val="3418619195"/>
                  </a:ext>
                </a:extLst>
              </a:tr>
              <a:tr h="725516">
                <a:tc>
                  <a:txBody>
                    <a:bodyPr/>
                    <a:lstStyle/>
                    <a:p>
                      <a:pPr algn="ctr"/>
                      <a:r>
                        <a:rPr lang="en-US" sz="3200" b="1" dirty="0">
                          <a:solidFill>
                            <a:srgbClr val="93A134"/>
                          </a:solidFill>
                        </a:rPr>
                        <a:t>1,244</a:t>
                      </a:r>
                    </a:p>
                  </a:txBody>
                  <a:tcPr/>
                </a:tc>
                <a:extLst>
                  <a:ext uri="{0D108BD9-81ED-4DB2-BD59-A6C34878D82A}">
                    <a16:rowId xmlns:a16="http://schemas.microsoft.com/office/drawing/2014/main" val="3870292864"/>
                  </a:ext>
                </a:extLst>
              </a:tr>
            </a:tbl>
          </a:graphicData>
        </a:graphic>
      </p:graphicFrame>
      <p:pic>
        <p:nvPicPr>
          <p:cNvPr id="3" name="Picture 2">
            <a:extLst>
              <a:ext uri="{FF2B5EF4-FFF2-40B4-BE49-F238E27FC236}">
                <a16:creationId xmlns:a16="http://schemas.microsoft.com/office/drawing/2014/main" id="{CE1EC738-EE22-475B-992E-ADD48BE6DA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90" y="1200696"/>
            <a:ext cx="6737685" cy="2812777"/>
          </a:xfrm>
          <a:prstGeom prst="rect">
            <a:avLst/>
          </a:prstGeom>
        </p:spPr>
      </p:pic>
      <p:pic>
        <p:nvPicPr>
          <p:cNvPr id="5" name="Picture 4">
            <a:extLst>
              <a:ext uri="{FF2B5EF4-FFF2-40B4-BE49-F238E27FC236}">
                <a16:creationId xmlns:a16="http://schemas.microsoft.com/office/drawing/2014/main" id="{D39CA5AA-2866-46A0-95F2-FBF4F46B5EEC}"/>
              </a:ext>
            </a:extLst>
          </p:cNvPr>
          <p:cNvPicPr>
            <a:picLocks noChangeAspect="1"/>
          </p:cNvPicPr>
          <p:nvPr/>
        </p:nvPicPr>
        <p:blipFill>
          <a:blip r:embed="rId4"/>
          <a:stretch>
            <a:fillRect/>
          </a:stretch>
        </p:blipFill>
        <p:spPr>
          <a:xfrm>
            <a:off x="958388" y="4476896"/>
            <a:ext cx="2867425" cy="2095792"/>
          </a:xfrm>
          <a:prstGeom prst="rect">
            <a:avLst/>
          </a:prstGeom>
        </p:spPr>
      </p:pic>
      <p:sp>
        <p:nvSpPr>
          <p:cNvPr id="6" name="Rectangle 5">
            <a:extLst>
              <a:ext uri="{FF2B5EF4-FFF2-40B4-BE49-F238E27FC236}">
                <a16:creationId xmlns:a16="http://schemas.microsoft.com/office/drawing/2014/main" id="{5AC6D9D4-B013-4D7E-BA66-5DD0D11C63FC}"/>
              </a:ext>
            </a:extLst>
          </p:cNvPr>
          <p:cNvSpPr/>
          <p:nvPr/>
        </p:nvSpPr>
        <p:spPr>
          <a:xfrm>
            <a:off x="5538182" y="1684421"/>
            <a:ext cx="1212093" cy="1305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DDDA0C-2BE5-4AE0-AE2F-869F79B932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43464" y="2863517"/>
            <a:ext cx="7267708" cy="3805232"/>
          </a:xfrm>
          <a:prstGeom prst="rect">
            <a:avLst/>
          </a:prstGeom>
        </p:spPr>
      </p:pic>
    </p:spTree>
    <p:extLst>
      <p:ext uri="{BB962C8B-B14F-4D97-AF65-F5344CB8AC3E}">
        <p14:creationId xmlns:p14="http://schemas.microsoft.com/office/powerpoint/2010/main" val="2490229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C5AC-FAFD-42DE-9357-0E3BC6F2590C}"/>
              </a:ext>
            </a:extLst>
          </p:cNvPr>
          <p:cNvSpPr>
            <a:spLocks noGrp="1"/>
          </p:cNvSpPr>
          <p:nvPr>
            <p:ph type="title"/>
          </p:nvPr>
        </p:nvSpPr>
        <p:spPr>
          <a:xfrm>
            <a:off x="0" y="-2017"/>
            <a:ext cx="12192000" cy="1163258"/>
          </a:xfrm>
          <a:solidFill>
            <a:srgbClr val="F3B01C"/>
          </a:solidFill>
        </p:spPr>
        <p:txBody>
          <a:bodyPr>
            <a:noAutofit/>
          </a:bodyPr>
          <a:lstStyle/>
          <a:p>
            <a:pPr marL="228600"/>
            <a:r>
              <a:rPr lang="en-US" sz="4000" b="1" i="1" dirty="0">
                <a:latin typeface="Industry Book" pitchFamily="2" charset="77"/>
              </a:rPr>
              <a:t>Advanced Manufacturing</a:t>
            </a:r>
          </a:p>
        </p:txBody>
      </p:sp>
      <p:graphicFrame>
        <p:nvGraphicFramePr>
          <p:cNvPr id="8" name="Table 7">
            <a:extLst>
              <a:ext uri="{FF2B5EF4-FFF2-40B4-BE49-F238E27FC236}">
                <a16:creationId xmlns:a16="http://schemas.microsoft.com/office/drawing/2014/main" id="{24364D4E-10E1-432A-B8F5-9F12F0C61A92}"/>
              </a:ext>
            </a:extLst>
          </p:cNvPr>
          <p:cNvGraphicFramePr>
            <a:graphicFrameLocks noGrp="1"/>
          </p:cNvGraphicFramePr>
          <p:nvPr>
            <p:extLst>
              <p:ext uri="{D42A27DB-BD31-4B8C-83A1-F6EECF244321}">
                <p14:modId xmlns:p14="http://schemas.microsoft.com/office/powerpoint/2010/main" val="2789079048"/>
              </p:ext>
            </p:extLst>
          </p:nvPr>
        </p:nvGraphicFramePr>
        <p:xfrm>
          <a:off x="8277726" y="1466042"/>
          <a:ext cx="3248045" cy="1304636"/>
        </p:xfrm>
        <a:graphic>
          <a:graphicData uri="http://schemas.openxmlformats.org/drawingml/2006/table">
            <a:tbl>
              <a:tblPr firstRow="1" bandRow="1">
                <a:tableStyleId>{2D5ABB26-0587-4C30-8999-92F81FD0307C}</a:tableStyleId>
              </a:tblPr>
              <a:tblGrid>
                <a:gridCol w="3248045">
                  <a:extLst>
                    <a:ext uri="{9D8B030D-6E8A-4147-A177-3AD203B41FA5}">
                      <a16:colId xmlns:a16="http://schemas.microsoft.com/office/drawing/2014/main" val="3567749983"/>
                    </a:ext>
                  </a:extLst>
                </a:gridCol>
              </a:tblGrid>
              <a:tr h="457200">
                <a:tc>
                  <a:txBody>
                    <a:bodyPr/>
                    <a:lstStyle/>
                    <a:p>
                      <a:pPr algn="ctr"/>
                      <a:r>
                        <a:rPr lang="en-US" sz="3200" b="1" dirty="0"/>
                        <a:t>Labor</a:t>
                      </a:r>
                      <a:r>
                        <a:rPr lang="en-US" sz="3200" b="1" baseline="0" dirty="0"/>
                        <a:t> Supply</a:t>
                      </a:r>
                      <a:r>
                        <a:rPr lang="en-US" sz="3200" b="1" dirty="0"/>
                        <a:t> Gap:</a:t>
                      </a:r>
                    </a:p>
                  </a:txBody>
                  <a:tcPr/>
                </a:tc>
                <a:extLst>
                  <a:ext uri="{0D108BD9-81ED-4DB2-BD59-A6C34878D82A}">
                    <a16:rowId xmlns:a16="http://schemas.microsoft.com/office/drawing/2014/main" val="3418619195"/>
                  </a:ext>
                </a:extLst>
              </a:tr>
              <a:tr h="725516">
                <a:tc>
                  <a:txBody>
                    <a:bodyPr/>
                    <a:lstStyle/>
                    <a:p>
                      <a:pPr algn="ctr"/>
                      <a:r>
                        <a:rPr lang="en-US" sz="3200" b="1" dirty="0">
                          <a:solidFill>
                            <a:srgbClr val="D15420"/>
                          </a:solidFill>
                        </a:rPr>
                        <a:t>3,912</a:t>
                      </a:r>
                    </a:p>
                  </a:txBody>
                  <a:tcPr/>
                </a:tc>
                <a:extLst>
                  <a:ext uri="{0D108BD9-81ED-4DB2-BD59-A6C34878D82A}">
                    <a16:rowId xmlns:a16="http://schemas.microsoft.com/office/drawing/2014/main" val="3870292864"/>
                  </a:ext>
                </a:extLst>
              </a:tr>
            </a:tbl>
          </a:graphicData>
        </a:graphic>
      </p:graphicFrame>
      <p:pic>
        <p:nvPicPr>
          <p:cNvPr id="3" name="Picture 2">
            <a:extLst>
              <a:ext uri="{FF2B5EF4-FFF2-40B4-BE49-F238E27FC236}">
                <a16:creationId xmlns:a16="http://schemas.microsoft.com/office/drawing/2014/main" id="{43787D8A-316D-4A13-B244-D56E8816A73B}"/>
              </a:ext>
            </a:extLst>
          </p:cNvPr>
          <p:cNvPicPr>
            <a:picLocks noChangeAspect="1"/>
          </p:cNvPicPr>
          <p:nvPr/>
        </p:nvPicPr>
        <p:blipFill>
          <a:blip r:embed="rId3"/>
          <a:stretch>
            <a:fillRect/>
          </a:stretch>
        </p:blipFill>
        <p:spPr>
          <a:xfrm>
            <a:off x="215030" y="1304629"/>
            <a:ext cx="6197801" cy="3354636"/>
          </a:xfrm>
          <a:prstGeom prst="rect">
            <a:avLst/>
          </a:prstGeom>
        </p:spPr>
      </p:pic>
      <p:pic>
        <p:nvPicPr>
          <p:cNvPr id="4" name="Picture 3">
            <a:extLst>
              <a:ext uri="{FF2B5EF4-FFF2-40B4-BE49-F238E27FC236}">
                <a16:creationId xmlns:a16="http://schemas.microsoft.com/office/drawing/2014/main" id="{FED5B94E-6893-4C28-BDC7-982267E77248}"/>
              </a:ext>
            </a:extLst>
          </p:cNvPr>
          <p:cNvPicPr>
            <a:picLocks noChangeAspect="1"/>
          </p:cNvPicPr>
          <p:nvPr/>
        </p:nvPicPr>
        <p:blipFill>
          <a:blip r:embed="rId4"/>
          <a:stretch>
            <a:fillRect/>
          </a:stretch>
        </p:blipFill>
        <p:spPr>
          <a:xfrm>
            <a:off x="5055306" y="2959768"/>
            <a:ext cx="6634197" cy="3408884"/>
          </a:xfrm>
          <a:prstGeom prst="rect">
            <a:avLst/>
          </a:prstGeom>
        </p:spPr>
      </p:pic>
      <p:pic>
        <p:nvPicPr>
          <p:cNvPr id="5" name="Picture 4">
            <a:extLst>
              <a:ext uri="{FF2B5EF4-FFF2-40B4-BE49-F238E27FC236}">
                <a16:creationId xmlns:a16="http://schemas.microsoft.com/office/drawing/2014/main" id="{F37639F9-1BFF-4073-9130-5C4C52FC3A21}"/>
              </a:ext>
            </a:extLst>
          </p:cNvPr>
          <p:cNvPicPr>
            <a:picLocks noChangeAspect="1"/>
          </p:cNvPicPr>
          <p:nvPr/>
        </p:nvPicPr>
        <p:blipFill>
          <a:blip r:embed="rId5"/>
          <a:stretch>
            <a:fillRect/>
          </a:stretch>
        </p:blipFill>
        <p:spPr>
          <a:xfrm>
            <a:off x="1245041" y="4646363"/>
            <a:ext cx="2896004" cy="2086266"/>
          </a:xfrm>
          <a:prstGeom prst="rect">
            <a:avLst/>
          </a:prstGeom>
        </p:spPr>
      </p:pic>
    </p:spTree>
    <p:extLst>
      <p:ext uri="{BB962C8B-B14F-4D97-AF65-F5344CB8AC3E}">
        <p14:creationId xmlns:p14="http://schemas.microsoft.com/office/powerpoint/2010/main" val="494885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C5AC-FAFD-42DE-9357-0E3BC6F2590C}"/>
              </a:ext>
            </a:extLst>
          </p:cNvPr>
          <p:cNvSpPr>
            <a:spLocks noGrp="1"/>
          </p:cNvSpPr>
          <p:nvPr>
            <p:ph type="title"/>
          </p:nvPr>
        </p:nvSpPr>
        <p:spPr>
          <a:xfrm>
            <a:off x="0" y="-2017"/>
            <a:ext cx="12192000" cy="1163258"/>
          </a:xfrm>
          <a:solidFill>
            <a:srgbClr val="F3B01C"/>
          </a:solidFill>
        </p:spPr>
        <p:txBody>
          <a:bodyPr>
            <a:noAutofit/>
          </a:bodyPr>
          <a:lstStyle/>
          <a:p>
            <a:pPr marL="168275"/>
            <a:r>
              <a:rPr lang="en-US" sz="4000" b="1" i="1" dirty="0">
                <a:latin typeface="Industry Book" pitchFamily="2" charset="77"/>
              </a:rPr>
              <a:t>Advanced Transportation and Logistics</a:t>
            </a:r>
          </a:p>
        </p:txBody>
      </p:sp>
      <p:graphicFrame>
        <p:nvGraphicFramePr>
          <p:cNvPr id="8" name="Table 7">
            <a:extLst>
              <a:ext uri="{FF2B5EF4-FFF2-40B4-BE49-F238E27FC236}">
                <a16:creationId xmlns:a16="http://schemas.microsoft.com/office/drawing/2014/main" id="{24364D4E-10E1-432A-B8F5-9F12F0C61A92}"/>
              </a:ext>
            </a:extLst>
          </p:cNvPr>
          <p:cNvGraphicFramePr>
            <a:graphicFrameLocks noGrp="1"/>
          </p:cNvGraphicFramePr>
          <p:nvPr>
            <p:extLst>
              <p:ext uri="{D42A27DB-BD31-4B8C-83A1-F6EECF244321}">
                <p14:modId xmlns:p14="http://schemas.microsoft.com/office/powerpoint/2010/main" val="2406922754"/>
              </p:ext>
            </p:extLst>
          </p:nvPr>
        </p:nvGraphicFramePr>
        <p:xfrm>
          <a:off x="8052703" y="1394970"/>
          <a:ext cx="3401360" cy="1304636"/>
        </p:xfrm>
        <a:graphic>
          <a:graphicData uri="http://schemas.openxmlformats.org/drawingml/2006/table">
            <a:tbl>
              <a:tblPr firstRow="1" bandRow="1">
                <a:tableStyleId>{2D5ABB26-0587-4C30-8999-92F81FD0307C}</a:tableStyleId>
              </a:tblPr>
              <a:tblGrid>
                <a:gridCol w="3401360">
                  <a:extLst>
                    <a:ext uri="{9D8B030D-6E8A-4147-A177-3AD203B41FA5}">
                      <a16:colId xmlns:a16="http://schemas.microsoft.com/office/drawing/2014/main" val="3567749983"/>
                    </a:ext>
                  </a:extLst>
                </a:gridCol>
              </a:tblGrid>
              <a:tr h="457200">
                <a:tc>
                  <a:txBody>
                    <a:bodyPr/>
                    <a:lstStyle/>
                    <a:p>
                      <a:pPr algn="ctr"/>
                      <a:r>
                        <a:rPr lang="en-US" sz="3200" b="1" dirty="0">
                          <a:solidFill>
                            <a:schemeClr val="tx1"/>
                          </a:solidFill>
                        </a:rPr>
                        <a:t>Labor Supply Gap:</a:t>
                      </a:r>
                    </a:p>
                  </a:txBody>
                  <a:tcPr/>
                </a:tc>
                <a:extLst>
                  <a:ext uri="{0D108BD9-81ED-4DB2-BD59-A6C34878D82A}">
                    <a16:rowId xmlns:a16="http://schemas.microsoft.com/office/drawing/2014/main" val="3418619195"/>
                  </a:ext>
                </a:extLst>
              </a:tr>
              <a:tr h="725516">
                <a:tc>
                  <a:txBody>
                    <a:bodyPr/>
                    <a:lstStyle/>
                    <a:p>
                      <a:pPr algn="ctr"/>
                      <a:r>
                        <a:rPr lang="en-US" sz="3200" b="1" dirty="0">
                          <a:solidFill>
                            <a:srgbClr val="3984B5"/>
                          </a:solidFill>
                        </a:rPr>
                        <a:t>3,166</a:t>
                      </a:r>
                    </a:p>
                  </a:txBody>
                  <a:tcPr/>
                </a:tc>
                <a:extLst>
                  <a:ext uri="{0D108BD9-81ED-4DB2-BD59-A6C34878D82A}">
                    <a16:rowId xmlns:a16="http://schemas.microsoft.com/office/drawing/2014/main" val="3870292864"/>
                  </a:ext>
                </a:extLst>
              </a:tr>
            </a:tbl>
          </a:graphicData>
        </a:graphic>
      </p:graphicFrame>
      <p:pic>
        <p:nvPicPr>
          <p:cNvPr id="7" name="Picture 6">
            <a:extLst>
              <a:ext uri="{FF2B5EF4-FFF2-40B4-BE49-F238E27FC236}">
                <a16:creationId xmlns:a16="http://schemas.microsoft.com/office/drawing/2014/main" id="{25E2B2FB-0A4C-4108-89F8-C45ECFBACCA7}"/>
              </a:ext>
            </a:extLst>
          </p:cNvPr>
          <p:cNvPicPr>
            <a:picLocks noChangeAspect="1"/>
          </p:cNvPicPr>
          <p:nvPr/>
        </p:nvPicPr>
        <p:blipFill>
          <a:blip r:embed="rId3"/>
          <a:stretch>
            <a:fillRect/>
          </a:stretch>
        </p:blipFill>
        <p:spPr>
          <a:xfrm>
            <a:off x="1441734" y="4942721"/>
            <a:ext cx="2586256" cy="1713468"/>
          </a:xfrm>
          <a:prstGeom prst="rect">
            <a:avLst/>
          </a:prstGeom>
        </p:spPr>
      </p:pic>
      <p:pic>
        <p:nvPicPr>
          <p:cNvPr id="10" name="Picture 9">
            <a:extLst>
              <a:ext uri="{FF2B5EF4-FFF2-40B4-BE49-F238E27FC236}">
                <a16:creationId xmlns:a16="http://schemas.microsoft.com/office/drawing/2014/main" id="{004DC258-56E9-450E-B94E-C9A58CC742A0}"/>
              </a:ext>
            </a:extLst>
          </p:cNvPr>
          <p:cNvPicPr>
            <a:picLocks noChangeAspect="1"/>
          </p:cNvPicPr>
          <p:nvPr/>
        </p:nvPicPr>
        <p:blipFill>
          <a:blip r:embed="rId4"/>
          <a:stretch>
            <a:fillRect/>
          </a:stretch>
        </p:blipFill>
        <p:spPr>
          <a:xfrm>
            <a:off x="269411" y="1394970"/>
            <a:ext cx="6189262" cy="3554060"/>
          </a:xfrm>
          <a:prstGeom prst="rect">
            <a:avLst/>
          </a:prstGeom>
        </p:spPr>
      </p:pic>
      <p:pic>
        <p:nvPicPr>
          <p:cNvPr id="9" name="Picture 8">
            <a:extLst>
              <a:ext uri="{FF2B5EF4-FFF2-40B4-BE49-F238E27FC236}">
                <a16:creationId xmlns:a16="http://schemas.microsoft.com/office/drawing/2014/main" id="{885625C1-2793-4CE2-A28B-719301AA8BF1}"/>
              </a:ext>
            </a:extLst>
          </p:cNvPr>
          <p:cNvPicPr>
            <a:picLocks noChangeAspect="1"/>
          </p:cNvPicPr>
          <p:nvPr/>
        </p:nvPicPr>
        <p:blipFill>
          <a:blip r:embed="rId5"/>
          <a:stretch>
            <a:fillRect/>
          </a:stretch>
        </p:blipFill>
        <p:spPr>
          <a:xfrm>
            <a:off x="5354053" y="2916627"/>
            <a:ext cx="6373927" cy="3580088"/>
          </a:xfrm>
          <a:prstGeom prst="rect">
            <a:avLst/>
          </a:prstGeom>
        </p:spPr>
      </p:pic>
    </p:spTree>
    <p:extLst>
      <p:ext uri="{BB962C8B-B14F-4D97-AF65-F5344CB8AC3E}">
        <p14:creationId xmlns:p14="http://schemas.microsoft.com/office/powerpoint/2010/main" val="3085248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C5AC-FAFD-42DE-9357-0E3BC6F2590C}"/>
              </a:ext>
            </a:extLst>
          </p:cNvPr>
          <p:cNvSpPr>
            <a:spLocks noGrp="1"/>
          </p:cNvSpPr>
          <p:nvPr>
            <p:ph type="title"/>
          </p:nvPr>
        </p:nvSpPr>
        <p:spPr>
          <a:xfrm>
            <a:off x="0" y="-2017"/>
            <a:ext cx="12192000" cy="1163258"/>
          </a:xfrm>
          <a:solidFill>
            <a:srgbClr val="F3B01C"/>
          </a:solidFill>
        </p:spPr>
        <p:txBody>
          <a:bodyPr>
            <a:noAutofit/>
          </a:bodyPr>
          <a:lstStyle/>
          <a:p>
            <a:pPr marL="168275"/>
            <a:r>
              <a:rPr lang="en-US" sz="4000" b="1" i="1" dirty="0">
                <a:latin typeface="Industry Book" pitchFamily="2" charset="77"/>
              </a:rPr>
              <a:t>Energy, Construction, and Utilities</a:t>
            </a:r>
          </a:p>
        </p:txBody>
      </p:sp>
      <p:graphicFrame>
        <p:nvGraphicFramePr>
          <p:cNvPr id="8" name="Table 7">
            <a:extLst>
              <a:ext uri="{FF2B5EF4-FFF2-40B4-BE49-F238E27FC236}">
                <a16:creationId xmlns:a16="http://schemas.microsoft.com/office/drawing/2014/main" id="{24364D4E-10E1-432A-B8F5-9F12F0C61A92}"/>
              </a:ext>
            </a:extLst>
          </p:cNvPr>
          <p:cNvGraphicFramePr>
            <a:graphicFrameLocks noGrp="1"/>
          </p:cNvGraphicFramePr>
          <p:nvPr>
            <p:extLst>
              <p:ext uri="{D42A27DB-BD31-4B8C-83A1-F6EECF244321}">
                <p14:modId xmlns:p14="http://schemas.microsoft.com/office/powerpoint/2010/main" val="1616258175"/>
              </p:ext>
            </p:extLst>
          </p:nvPr>
        </p:nvGraphicFramePr>
        <p:xfrm>
          <a:off x="8313821" y="1550263"/>
          <a:ext cx="3433011" cy="1304636"/>
        </p:xfrm>
        <a:graphic>
          <a:graphicData uri="http://schemas.openxmlformats.org/drawingml/2006/table">
            <a:tbl>
              <a:tblPr firstRow="1" bandRow="1">
                <a:tableStyleId>{2D5ABB26-0587-4C30-8999-92F81FD0307C}</a:tableStyleId>
              </a:tblPr>
              <a:tblGrid>
                <a:gridCol w="3433011">
                  <a:extLst>
                    <a:ext uri="{9D8B030D-6E8A-4147-A177-3AD203B41FA5}">
                      <a16:colId xmlns:a16="http://schemas.microsoft.com/office/drawing/2014/main" val="3567749983"/>
                    </a:ext>
                  </a:extLst>
                </a:gridCol>
              </a:tblGrid>
              <a:tr h="457200">
                <a:tc>
                  <a:txBody>
                    <a:bodyPr/>
                    <a:lstStyle/>
                    <a:p>
                      <a:pPr algn="ctr"/>
                      <a:r>
                        <a:rPr lang="en-US" sz="3200" b="1" dirty="0"/>
                        <a:t>Labor Supply Gap:</a:t>
                      </a:r>
                    </a:p>
                  </a:txBody>
                  <a:tcPr/>
                </a:tc>
                <a:extLst>
                  <a:ext uri="{0D108BD9-81ED-4DB2-BD59-A6C34878D82A}">
                    <a16:rowId xmlns:a16="http://schemas.microsoft.com/office/drawing/2014/main" val="3418619195"/>
                  </a:ext>
                </a:extLst>
              </a:tr>
              <a:tr h="725516">
                <a:tc>
                  <a:txBody>
                    <a:bodyPr/>
                    <a:lstStyle/>
                    <a:p>
                      <a:pPr algn="ctr"/>
                      <a:r>
                        <a:rPr lang="en-US" sz="3200" b="1" dirty="0">
                          <a:solidFill>
                            <a:srgbClr val="00A780"/>
                          </a:solidFill>
                        </a:rPr>
                        <a:t>4,585</a:t>
                      </a:r>
                    </a:p>
                  </a:txBody>
                  <a:tcPr/>
                </a:tc>
                <a:extLst>
                  <a:ext uri="{0D108BD9-81ED-4DB2-BD59-A6C34878D82A}">
                    <a16:rowId xmlns:a16="http://schemas.microsoft.com/office/drawing/2014/main" val="3870292864"/>
                  </a:ext>
                </a:extLst>
              </a:tr>
            </a:tbl>
          </a:graphicData>
        </a:graphic>
      </p:graphicFrame>
      <p:pic>
        <p:nvPicPr>
          <p:cNvPr id="3" name="Picture 2">
            <a:extLst>
              <a:ext uri="{FF2B5EF4-FFF2-40B4-BE49-F238E27FC236}">
                <a16:creationId xmlns:a16="http://schemas.microsoft.com/office/drawing/2014/main" id="{7EC3DB7F-C68D-4922-B63F-03479939A1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253" y="1231403"/>
            <a:ext cx="6617367" cy="3564295"/>
          </a:xfrm>
          <a:prstGeom prst="rect">
            <a:avLst/>
          </a:prstGeom>
        </p:spPr>
      </p:pic>
      <p:pic>
        <p:nvPicPr>
          <p:cNvPr id="4" name="Picture 3">
            <a:extLst>
              <a:ext uri="{FF2B5EF4-FFF2-40B4-BE49-F238E27FC236}">
                <a16:creationId xmlns:a16="http://schemas.microsoft.com/office/drawing/2014/main" id="{CD6129BA-698C-4FAE-8295-5CF509EDC2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00601" y="3338034"/>
            <a:ext cx="7315200" cy="3364265"/>
          </a:xfrm>
          <a:prstGeom prst="rect">
            <a:avLst/>
          </a:prstGeom>
        </p:spPr>
      </p:pic>
      <p:sp>
        <p:nvSpPr>
          <p:cNvPr id="5" name="Rectangle 4">
            <a:extLst>
              <a:ext uri="{FF2B5EF4-FFF2-40B4-BE49-F238E27FC236}">
                <a16:creationId xmlns:a16="http://schemas.microsoft.com/office/drawing/2014/main" id="{765719D6-7019-48A3-8D65-CD53984D3761}"/>
              </a:ext>
            </a:extLst>
          </p:cNvPr>
          <p:cNvSpPr/>
          <p:nvPr/>
        </p:nvSpPr>
        <p:spPr>
          <a:xfrm>
            <a:off x="10394066" y="5989364"/>
            <a:ext cx="1702797" cy="791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B3D5315-186C-40B7-992D-36E9ECA81D17}"/>
              </a:ext>
            </a:extLst>
          </p:cNvPr>
          <p:cNvPicPr>
            <a:picLocks noChangeAspect="1"/>
          </p:cNvPicPr>
          <p:nvPr/>
        </p:nvPicPr>
        <p:blipFill>
          <a:blip r:embed="rId5"/>
          <a:stretch>
            <a:fillRect/>
          </a:stretch>
        </p:blipFill>
        <p:spPr>
          <a:xfrm>
            <a:off x="1231260" y="4783451"/>
            <a:ext cx="2800741" cy="2057687"/>
          </a:xfrm>
          <a:prstGeom prst="rect">
            <a:avLst/>
          </a:prstGeom>
        </p:spPr>
      </p:pic>
    </p:spTree>
    <p:extLst>
      <p:ext uri="{BB962C8B-B14F-4D97-AF65-F5344CB8AC3E}">
        <p14:creationId xmlns:p14="http://schemas.microsoft.com/office/powerpoint/2010/main" val="3631694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4364D4E-10E1-432A-B8F5-9F12F0C61A92}"/>
              </a:ext>
            </a:extLst>
          </p:cNvPr>
          <p:cNvGraphicFramePr>
            <a:graphicFrameLocks noGrp="1"/>
          </p:cNvGraphicFramePr>
          <p:nvPr>
            <p:extLst>
              <p:ext uri="{D42A27DB-BD31-4B8C-83A1-F6EECF244321}">
                <p14:modId xmlns:p14="http://schemas.microsoft.com/office/powerpoint/2010/main" val="2102850022"/>
              </p:ext>
            </p:extLst>
          </p:nvPr>
        </p:nvGraphicFramePr>
        <p:xfrm>
          <a:off x="8010189" y="1731001"/>
          <a:ext cx="3408947" cy="1304636"/>
        </p:xfrm>
        <a:graphic>
          <a:graphicData uri="http://schemas.openxmlformats.org/drawingml/2006/table">
            <a:tbl>
              <a:tblPr firstRow="1" bandRow="1">
                <a:tableStyleId>{2D5ABB26-0587-4C30-8999-92F81FD0307C}</a:tableStyleId>
              </a:tblPr>
              <a:tblGrid>
                <a:gridCol w="3408947">
                  <a:extLst>
                    <a:ext uri="{9D8B030D-6E8A-4147-A177-3AD203B41FA5}">
                      <a16:colId xmlns:a16="http://schemas.microsoft.com/office/drawing/2014/main" val="3567749983"/>
                    </a:ext>
                  </a:extLst>
                </a:gridCol>
              </a:tblGrid>
              <a:tr h="457200">
                <a:tc>
                  <a:txBody>
                    <a:bodyPr/>
                    <a:lstStyle/>
                    <a:p>
                      <a:pPr algn="ctr"/>
                      <a:r>
                        <a:rPr lang="en-US" sz="3200" b="1" dirty="0"/>
                        <a:t>Labor Supply Gap:</a:t>
                      </a:r>
                    </a:p>
                  </a:txBody>
                  <a:tcPr/>
                </a:tc>
                <a:extLst>
                  <a:ext uri="{0D108BD9-81ED-4DB2-BD59-A6C34878D82A}">
                    <a16:rowId xmlns:a16="http://schemas.microsoft.com/office/drawing/2014/main" val="3418619195"/>
                  </a:ext>
                </a:extLst>
              </a:tr>
              <a:tr h="725516">
                <a:tc>
                  <a:txBody>
                    <a:bodyPr/>
                    <a:lstStyle/>
                    <a:p>
                      <a:pPr algn="ctr"/>
                      <a:r>
                        <a:rPr lang="en-US" sz="3200" b="1" dirty="0">
                          <a:solidFill>
                            <a:srgbClr val="00437C"/>
                          </a:solidFill>
                        </a:rPr>
                        <a:t>12,997</a:t>
                      </a:r>
                    </a:p>
                  </a:txBody>
                  <a:tcPr/>
                </a:tc>
                <a:extLst>
                  <a:ext uri="{0D108BD9-81ED-4DB2-BD59-A6C34878D82A}">
                    <a16:rowId xmlns:a16="http://schemas.microsoft.com/office/drawing/2014/main" val="3870292864"/>
                  </a:ext>
                </a:extLst>
              </a:tr>
            </a:tbl>
          </a:graphicData>
        </a:graphic>
      </p:graphicFrame>
      <p:pic>
        <p:nvPicPr>
          <p:cNvPr id="3" name="Picture 2">
            <a:extLst>
              <a:ext uri="{FF2B5EF4-FFF2-40B4-BE49-F238E27FC236}">
                <a16:creationId xmlns:a16="http://schemas.microsoft.com/office/drawing/2014/main" id="{A605E2DC-512F-41D9-B176-CEDF8625109B}"/>
              </a:ext>
            </a:extLst>
          </p:cNvPr>
          <p:cNvPicPr>
            <a:picLocks noChangeAspect="1"/>
          </p:cNvPicPr>
          <p:nvPr/>
        </p:nvPicPr>
        <p:blipFill>
          <a:blip r:embed="rId3"/>
          <a:stretch>
            <a:fillRect/>
          </a:stretch>
        </p:blipFill>
        <p:spPr>
          <a:xfrm>
            <a:off x="53404" y="1113113"/>
            <a:ext cx="7183922" cy="3542446"/>
          </a:xfrm>
          <a:prstGeom prst="rect">
            <a:avLst/>
          </a:prstGeom>
        </p:spPr>
      </p:pic>
      <p:pic>
        <p:nvPicPr>
          <p:cNvPr id="4" name="Picture 3">
            <a:extLst>
              <a:ext uri="{FF2B5EF4-FFF2-40B4-BE49-F238E27FC236}">
                <a16:creationId xmlns:a16="http://schemas.microsoft.com/office/drawing/2014/main" id="{FCA0C67E-1D5E-4E8E-83B6-2E7B84AFA0F5}"/>
              </a:ext>
            </a:extLst>
          </p:cNvPr>
          <p:cNvPicPr>
            <a:picLocks noChangeAspect="1"/>
          </p:cNvPicPr>
          <p:nvPr/>
        </p:nvPicPr>
        <p:blipFill>
          <a:blip r:embed="rId4"/>
          <a:stretch>
            <a:fillRect/>
          </a:stretch>
        </p:blipFill>
        <p:spPr>
          <a:xfrm>
            <a:off x="5111847" y="3681207"/>
            <a:ext cx="7080153" cy="3176793"/>
          </a:xfrm>
          <a:prstGeom prst="rect">
            <a:avLst/>
          </a:prstGeom>
        </p:spPr>
      </p:pic>
      <p:pic>
        <p:nvPicPr>
          <p:cNvPr id="6" name="Picture 5">
            <a:extLst>
              <a:ext uri="{FF2B5EF4-FFF2-40B4-BE49-F238E27FC236}">
                <a16:creationId xmlns:a16="http://schemas.microsoft.com/office/drawing/2014/main" id="{F8CCCD80-59EB-412F-B8F0-2CFAA6D26120}"/>
              </a:ext>
            </a:extLst>
          </p:cNvPr>
          <p:cNvPicPr>
            <a:picLocks noChangeAspect="1"/>
          </p:cNvPicPr>
          <p:nvPr/>
        </p:nvPicPr>
        <p:blipFill>
          <a:blip r:embed="rId5"/>
          <a:stretch>
            <a:fillRect/>
          </a:stretch>
        </p:blipFill>
        <p:spPr>
          <a:xfrm>
            <a:off x="1149680" y="4684600"/>
            <a:ext cx="2531781" cy="2103997"/>
          </a:xfrm>
          <a:prstGeom prst="rect">
            <a:avLst/>
          </a:prstGeom>
        </p:spPr>
      </p:pic>
      <p:sp>
        <p:nvSpPr>
          <p:cNvPr id="2" name="Title 1">
            <a:extLst>
              <a:ext uri="{FF2B5EF4-FFF2-40B4-BE49-F238E27FC236}">
                <a16:creationId xmlns:a16="http://schemas.microsoft.com/office/drawing/2014/main" id="{CD54C5AC-FAFD-42DE-9357-0E3BC6F2590C}"/>
              </a:ext>
            </a:extLst>
          </p:cNvPr>
          <p:cNvSpPr>
            <a:spLocks noGrp="1"/>
          </p:cNvSpPr>
          <p:nvPr>
            <p:ph type="title"/>
          </p:nvPr>
        </p:nvSpPr>
        <p:spPr>
          <a:xfrm>
            <a:off x="0" y="-2017"/>
            <a:ext cx="12192000" cy="1163258"/>
          </a:xfrm>
          <a:solidFill>
            <a:srgbClr val="F3B01C"/>
          </a:solidFill>
        </p:spPr>
        <p:txBody>
          <a:bodyPr>
            <a:noAutofit/>
          </a:bodyPr>
          <a:lstStyle/>
          <a:p>
            <a:pPr marL="228600"/>
            <a:r>
              <a:rPr lang="en-US" sz="4000" b="1" i="1" dirty="0">
                <a:latin typeface="Industry Book" pitchFamily="2" charset="77"/>
              </a:rPr>
              <a:t>Health</a:t>
            </a:r>
          </a:p>
        </p:txBody>
      </p:sp>
    </p:spTree>
    <p:extLst>
      <p:ext uri="{BB962C8B-B14F-4D97-AF65-F5344CB8AC3E}">
        <p14:creationId xmlns:p14="http://schemas.microsoft.com/office/powerpoint/2010/main" val="1435897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C5AC-FAFD-42DE-9357-0E3BC6F2590C}"/>
              </a:ext>
            </a:extLst>
          </p:cNvPr>
          <p:cNvSpPr>
            <a:spLocks noGrp="1"/>
          </p:cNvSpPr>
          <p:nvPr>
            <p:ph type="title"/>
          </p:nvPr>
        </p:nvSpPr>
        <p:spPr>
          <a:xfrm>
            <a:off x="0" y="-2017"/>
            <a:ext cx="12192000" cy="1163258"/>
          </a:xfrm>
          <a:solidFill>
            <a:srgbClr val="F3B01C"/>
          </a:solidFill>
        </p:spPr>
        <p:txBody>
          <a:bodyPr>
            <a:noAutofit/>
          </a:bodyPr>
          <a:lstStyle/>
          <a:p>
            <a:pPr marL="228600"/>
            <a:r>
              <a:rPr lang="en-US" sz="4000" b="1" i="1" dirty="0">
                <a:latin typeface="Industry Book" pitchFamily="2" charset="77"/>
              </a:rPr>
              <a:t>ICT and Digital Media</a:t>
            </a:r>
          </a:p>
        </p:txBody>
      </p:sp>
      <p:graphicFrame>
        <p:nvGraphicFramePr>
          <p:cNvPr id="8" name="Table 7">
            <a:extLst>
              <a:ext uri="{FF2B5EF4-FFF2-40B4-BE49-F238E27FC236}">
                <a16:creationId xmlns:a16="http://schemas.microsoft.com/office/drawing/2014/main" id="{24364D4E-10E1-432A-B8F5-9F12F0C61A92}"/>
              </a:ext>
            </a:extLst>
          </p:cNvPr>
          <p:cNvGraphicFramePr>
            <a:graphicFrameLocks noGrp="1"/>
          </p:cNvGraphicFramePr>
          <p:nvPr>
            <p:extLst>
              <p:ext uri="{D42A27DB-BD31-4B8C-83A1-F6EECF244321}">
                <p14:modId xmlns:p14="http://schemas.microsoft.com/office/powerpoint/2010/main" val="1134978886"/>
              </p:ext>
            </p:extLst>
          </p:nvPr>
        </p:nvGraphicFramePr>
        <p:xfrm>
          <a:off x="8097253" y="1456912"/>
          <a:ext cx="3493168" cy="1304636"/>
        </p:xfrm>
        <a:graphic>
          <a:graphicData uri="http://schemas.openxmlformats.org/drawingml/2006/table">
            <a:tbl>
              <a:tblPr firstRow="1" bandRow="1">
                <a:tableStyleId>{2D5ABB26-0587-4C30-8999-92F81FD0307C}</a:tableStyleId>
              </a:tblPr>
              <a:tblGrid>
                <a:gridCol w="3493168">
                  <a:extLst>
                    <a:ext uri="{9D8B030D-6E8A-4147-A177-3AD203B41FA5}">
                      <a16:colId xmlns:a16="http://schemas.microsoft.com/office/drawing/2014/main" val="3567749983"/>
                    </a:ext>
                  </a:extLst>
                </a:gridCol>
              </a:tblGrid>
              <a:tr h="457200">
                <a:tc>
                  <a:txBody>
                    <a:bodyPr/>
                    <a:lstStyle/>
                    <a:p>
                      <a:pPr algn="ctr"/>
                      <a:r>
                        <a:rPr lang="en-US" sz="3200" b="1" dirty="0"/>
                        <a:t>Labor Supply Gap:</a:t>
                      </a:r>
                    </a:p>
                  </a:txBody>
                  <a:tcPr/>
                </a:tc>
                <a:extLst>
                  <a:ext uri="{0D108BD9-81ED-4DB2-BD59-A6C34878D82A}">
                    <a16:rowId xmlns:a16="http://schemas.microsoft.com/office/drawing/2014/main" val="3418619195"/>
                  </a:ext>
                </a:extLst>
              </a:tr>
              <a:tr h="725516">
                <a:tc>
                  <a:txBody>
                    <a:bodyPr/>
                    <a:lstStyle/>
                    <a:p>
                      <a:pPr algn="ctr"/>
                      <a:r>
                        <a:rPr lang="en-US" sz="3200" b="1" dirty="0">
                          <a:solidFill>
                            <a:srgbClr val="006472"/>
                          </a:solidFill>
                        </a:rPr>
                        <a:t>93</a:t>
                      </a:r>
                    </a:p>
                  </a:txBody>
                  <a:tcPr/>
                </a:tc>
                <a:extLst>
                  <a:ext uri="{0D108BD9-81ED-4DB2-BD59-A6C34878D82A}">
                    <a16:rowId xmlns:a16="http://schemas.microsoft.com/office/drawing/2014/main" val="3870292864"/>
                  </a:ext>
                </a:extLst>
              </a:tr>
            </a:tbl>
          </a:graphicData>
        </a:graphic>
      </p:graphicFrame>
      <p:pic>
        <p:nvPicPr>
          <p:cNvPr id="3" name="Picture 2">
            <a:extLst>
              <a:ext uri="{FF2B5EF4-FFF2-40B4-BE49-F238E27FC236}">
                <a16:creationId xmlns:a16="http://schemas.microsoft.com/office/drawing/2014/main" id="{94C8EA79-C67B-4B98-A8A5-D9775EF8EC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50481"/>
            <a:ext cx="7047204" cy="3719971"/>
          </a:xfrm>
          <a:prstGeom prst="rect">
            <a:avLst/>
          </a:prstGeom>
        </p:spPr>
      </p:pic>
      <p:pic>
        <p:nvPicPr>
          <p:cNvPr id="4" name="Picture 3">
            <a:extLst>
              <a:ext uri="{FF2B5EF4-FFF2-40B4-BE49-F238E27FC236}">
                <a16:creationId xmlns:a16="http://schemas.microsoft.com/office/drawing/2014/main" id="{A0F3CEA3-6E32-4F73-BD40-A3CE43CE3F99}"/>
              </a:ext>
            </a:extLst>
          </p:cNvPr>
          <p:cNvPicPr>
            <a:picLocks noChangeAspect="1"/>
          </p:cNvPicPr>
          <p:nvPr/>
        </p:nvPicPr>
        <p:blipFill>
          <a:blip r:embed="rId4"/>
          <a:stretch>
            <a:fillRect/>
          </a:stretch>
        </p:blipFill>
        <p:spPr>
          <a:xfrm>
            <a:off x="5005138" y="3157094"/>
            <a:ext cx="6732526" cy="3426716"/>
          </a:xfrm>
          <a:prstGeom prst="rect">
            <a:avLst/>
          </a:prstGeom>
        </p:spPr>
      </p:pic>
      <p:pic>
        <p:nvPicPr>
          <p:cNvPr id="5" name="Picture 4">
            <a:extLst>
              <a:ext uri="{FF2B5EF4-FFF2-40B4-BE49-F238E27FC236}">
                <a16:creationId xmlns:a16="http://schemas.microsoft.com/office/drawing/2014/main" id="{9876FE5F-A91A-421C-BD53-977BE24019C8}"/>
              </a:ext>
            </a:extLst>
          </p:cNvPr>
          <p:cNvPicPr>
            <a:picLocks noChangeAspect="1"/>
          </p:cNvPicPr>
          <p:nvPr/>
        </p:nvPicPr>
        <p:blipFill>
          <a:blip r:embed="rId5"/>
          <a:stretch>
            <a:fillRect/>
          </a:stretch>
        </p:blipFill>
        <p:spPr>
          <a:xfrm>
            <a:off x="1439713" y="4882898"/>
            <a:ext cx="2513823" cy="1887573"/>
          </a:xfrm>
          <a:prstGeom prst="rect">
            <a:avLst/>
          </a:prstGeom>
        </p:spPr>
      </p:pic>
      <p:sp>
        <p:nvSpPr>
          <p:cNvPr id="6" name="Rectangle 5"/>
          <p:cNvSpPr/>
          <p:nvPr/>
        </p:nvSpPr>
        <p:spPr>
          <a:xfrm>
            <a:off x="10094495" y="4668253"/>
            <a:ext cx="1985210" cy="1915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724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C5AC-FAFD-42DE-9357-0E3BC6F2590C}"/>
              </a:ext>
            </a:extLst>
          </p:cNvPr>
          <p:cNvSpPr>
            <a:spLocks noGrp="1"/>
          </p:cNvSpPr>
          <p:nvPr>
            <p:ph type="title"/>
          </p:nvPr>
        </p:nvSpPr>
        <p:spPr>
          <a:xfrm>
            <a:off x="0" y="-2017"/>
            <a:ext cx="12192000" cy="1163258"/>
          </a:xfrm>
          <a:solidFill>
            <a:srgbClr val="F3B01C"/>
          </a:solidFill>
        </p:spPr>
        <p:txBody>
          <a:bodyPr>
            <a:noAutofit/>
          </a:bodyPr>
          <a:lstStyle/>
          <a:p>
            <a:pPr marL="168275"/>
            <a:r>
              <a:rPr lang="en-US" sz="4000" b="1" i="1" dirty="0">
                <a:latin typeface="Industry Book" pitchFamily="2" charset="77"/>
              </a:rPr>
              <a:t>Retail, Hospitality, and Tourism</a:t>
            </a:r>
          </a:p>
        </p:txBody>
      </p:sp>
      <p:graphicFrame>
        <p:nvGraphicFramePr>
          <p:cNvPr id="8" name="Table 7">
            <a:extLst>
              <a:ext uri="{FF2B5EF4-FFF2-40B4-BE49-F238E27FC236}">
                <a16:creationId xmlns:a16="http://schemas.microsoft.com/office/drawing/2014/main" id="{24364D4E-10E1-432A-B8F5-9F12F0C61A92}"/>
              </a:ext>
            </a:extLst>
          </p:cNvPr>
          <p:cNvGraphicFramePr>
            <a:graphicFrameLocks noGrp="1"/>
          </p:cNvGraphicFramePr>
          <p:nvPr>
            <p:extLst>
              <p:ext uri="{D42A27DB-BD31-4B8C-83A1-F6EECF244321}">
                <p14:modId xmlns:p14="http://schemas.microsoft.com/office/powerpoint/2010/main" val="462696326"/>
              </p:ext>
            </p:extLst>
          </p:nvPr>
        </p:nvGraphicFramePr>
        <p:xfrm>
          <a:off x="7748337" y="1554094"/>
          <a:ext cx="3757863" cy="1304636"/>
        </p:xfrm>
        <a:graphic>
          <a:graphicData uri="http://schemas.openxmlformats.org/drawingml/2006/table">
            <a:tbl>
              <a:tblPr firstRow="1" bandRow="1">
                <a:tableStyleId>{2D5ABB26-0587-4C30-8999-92F81FD0307C}</a:tableStyleId>
              </a:tblPr>
              <a:tblGrid>
                <a:gridCol w="3757863">
                  <a:extLst>
                    <a:ext uri="{9D8B030D-6E8A-4147-A177-3AD203B41FA5}">
                      <a16:colId xmlns:a16="http://schemas.microsoft.com/office/drawing/2014/main" val="3567749983"/>
                    </a:ext>
                  </a:extLst>
                </a:gridCol>
              </a:tblGrid>
              <a:tr h="457200">
                <a:tc>
                  <a:txBody>
                    <a:bodyPr/>
                    <a:lstStyle/>
                    <a:p>
                      <a:pPr algn="ctr"/>
                      <a:r>
                        <a:rPr lang="en-US" sz="3200" b="1" dirty="0"/>
                        <a:t>Labor Supply Gap:</a:t>
                      </a:r>
                    </a:p>
                  </a:txBody>
                  <a:tcPr/>
                </a:tc>
                <a:extLst>
                  <a:ext uri="{0D108BD9-81ED-4DB2-BD59-A6C34878D82A}">
                    <a16:rowId xmlns:a16="http://schemas.microsoft.com/office/drawing/2014/main" val="3418619195"/>
                  </a:ext>
                </a:extLst>
              </a:tr>
              <a:tr h="725516">
                <a:tc>
                  <a:txBody>
                    <a:bodyPr/>
                    <a:lstStyle/>
                    <a:p>
                      <a:pPr algn="ctr"/>
                      <a:r>
                        <a:rPr lang="en-US" sz="3200" b="1" dirty="0">
                          <a:solidFill>
                            <a:srgbClr val="55437F"/>
                          </a:solidFill>
                        </a:rPr>
                        <a:t>4,061</a:t>
                      </a:r>
                    </a:p>
                  </a:txBody>
                  <a:tcPr/>
                </a:tc>
                <a:extLst>
                  <a:ext uri="{0D108BD9-81ED-4DB2-BD59-A6C34878D82A}">
                    <a16:rowId xmlns:a16="http://schemas.microsoft.com/office/drawing/2014/main" val="3870292864"/>
                  </a:ext>
                </a:extLst>
              </a:tr>
            </a:tbl>
          </a:graphicData>
        </a:graphic>
      </p:graphicFrame>
      <p:pic>
        <p:nvPicPr>
          <p:cNvPr id="3" name="Picture 2">
            <a:extLst>
              <a:ext uri="{FF2B5EF4-FFF2-40B4-BE49-F238E27FC236}">
                <a16:creationId xmlns:a16="http://schemas.microsoft.com/office/drawing/2014/main" id="{D1B12A61-3AD5-486F-9F94-5EE364F30022}"/>
              </a:ext>
            </a:extLst>
          </p:cNvPr>
          <p:cNvPicPr>
            <a:picLocks noChangeAspect="1"/>
          </p:cNvPicPr>
          <p:nvPr/>
        </p:nvPicPr>
        <p:blipFill>
          <a:blip r:embed="rId3"/>
          <a:stretch>
            <a:fillRect/>
          </a:stretch>
        </p:blipFill>
        <p:spPr>
          <a:xfrm>
            <a:off x="98514" y="1279590"/>
            <a:ext cx="7034812" cy="1884715"/>
          </a:xfrm>
          <a:prstGeom prst="rect">
            <a:avLst/>
          </a:prstGeom>
        </p:spPr>
      </p:pic>
      <p:pic>
        <p:nvPicPr>
          <p:cNvPr id="5" name="Picture 4">
            <a:extLst>
              <a:ext uri="{FF2B5EF4-FFF2-40B4-BE49-F238E27FC236}">
                <a16:creationId xmlns:a16="http://schemas.microsoft.com/office/drawing/2014/main" id="{09F76FA3-1685-4C16-8C1E-28695E6332EC}"/>
              </a:ext>
            </a:extLst>
          </p:cNvPr>
          <p:cNvPicPr>
            <a:picLocks noChangeAspect="1"/>
          </p:cNvPicPr>
          <p:nvPr/>
        </p:nvPicPr>
        <p:blipFill>
          <a:blip r:embed="rId4"/>
          <a:stretch>
            <a:fillRect/>
          </a:stretch>
        </p:blipFill>
        <p:spPr>
          <a:xfrm>
            <a:off x="969962" y="4135484"/>
            <a:ext cx="2867425" cy="2114845"/>
          </a:xfrm>
          <a:prstGeom prst="rect">
            <a:avLst/>
          </a:prstGeom>
        </p:spPr>
      </p:pic>
      <p:sp>
        <p:nvSpPr>
          <p:cNvPr id="7" name="Rectangle 6">
            <a:extLst>
              <a:ext uri="{FF2B5EF4-FFF2-40B4-BE49-F238E27FC236}">
                <a16:creationId xmlns:a16="http://schemas.microsoft.com/office/drawing/2014/main" id="{D59179BE-5F7C-4A6D-8C09-E618C599EEBE}"/>
              </a:ext>
            </a:extLst>
          </p:cNvPr>
          <p:cNvSpPr/>
          <p:nvPr/>
        </p:nvSpPr>
        <p:spPr>
          <a:xfrm>
            <a:off x="5677407" y="1617120"/>
            <a:ext cx="1898248" cy="1665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CFA28BC-66D5-4F70-811D-3422D97E42B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72789" y="3251583"/>
            <a:ext cx="7038474" cy="3352612"/>
          </a:xfrm>
          <a:prstGeom prst="rect">
            <a:avLst/>
          </a:prstGeom>
        </p:spPr>
      </p:pic>
    </p:spTree>
    <p:extLst>
      <p:ext uri="{BB962C8B-B14F-4D97-AF65-F5344CB8AC3E}">
        <p14:creationId xmlns:p14="http://schemas.microsoft.com/office/powerpoint/2010/main" val="3699447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0EFADA-7813-4333-803F-ED26090B27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pic>
        <p:nvPicPr>
          <p:cNvPr id="2" name="Picture 1">
            <a:extLst>
              <a:ext uri="{FF2B5EF4-FFF2-40B4-BE49-F238E27FC236}">
                <a16:creationId xmlns:a16="http://schemas.microsoft.com/office/drawing/2014/main" id="{E330535C-7665-48E9-807A-E7C2BD984F41}"/>
              </a:ext>
            </a:extLst>
          </p:cNvPr>
          <p:cNvPicPr>
            <a:picLocks/>
          </p:cNvPicPr>
          <p:nvPr/>
        </p:nvPicPr>
        <p:blipFill>
          <a:blip r:embed="rId4"/>
          <a:stretch>
            <a:fillRect/>
          </a:stretch>
        </p:blipFill>
        <p:spPr>
          <a:xfrm>
            <a:off x="-8215" y="-6927"/>
            <a:ext cx="6108192" cy="5758138"/>
          </a:xfrm>
          <a:prstGeom prst="rect">
            <a:avLst/>
          </a:prstGeom>
        </p:spPr>
      </p:pic>
      <p:pic>
        <p:nvPicPr>
          <p:cNvPr id="3" name="Picture 2">
            <a:extLst>
              <a:ext uri="{FF2B5EF4-FFF2-40B4-BE49-F238E27FC236}">
                <a16:creationId xmlns:a16="http://schemas.microsoft.com/office/drawing/2014/main" id="{8781C79E-4F67-4023-A58E-98695017DB7F}"/>
              </a:ext>
            </a:extLst>
          </p:cNvPr>
          <p:cNvPicPr>
            <a:picLocks/>
          </p:cNvPicPr>
          <p:nvPr/>
        </p:nvPicPr>
        <p:blipFill>
          <a:blip r:embed="rId5"/>
          <a:stretch>
            <a:fillRect/>
          </a:stretch>
        </p:blipFill>
        <p:spPr>
          <a:xfrm>
            <a:off x="6064560" y="-1"/>
            <a:ext cx="6108192" cy="5760720"/>
          </a:xfrm>
          <a:prstGeom prst="rect">
            <a:avLst/>
          </a:prstGeom>
        </p:spPr>
      </p:pic>
    </p:spTree>
    <p:extLst>
      <p:ext uri="{BB962C8B-B14F-4D97-AF65-F5344CB8AC3E}">
        <p14:creationId xmlns:p14="http://schemas.microsoft.com/office/powerpoint/2010/main" val="331543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589548" y="-481262"/>
            <a:ext cx="11008894" cy="5991726"/>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flipH="1">
            <a:off x="682606" y="201890"/>
            <a:ext cx="10835826" cy="4278094"/>
          </a:xfrm>
          <a:prstGeom prst="rect">
            <a:avLst/>
          </a:prstGeom>
          <a:noFill/>
        </p:spPr>
        <p:txBody>
          <a:bodyPr wrap="square" rtlCol="0">
            <a:spAutoFit/>
          </a:bodyPr>
          <a:lstStyle/>
          <a:p>
            <a:r>
              <a:rPr lang="en-US" sz="2800" dirty="0">
                <a:solidFill>
                  <a:srgbClr val="F3B01C"/>
                </a:solidFill>
              </a:rPr>
              <a:t>“We stand for a living wage. </a:t>
            </a:r>
            <a:r>
              <a:rPr lang="en-US" sz="2800" b="1" i="1" dirty="0">
                <a:solidFill>
                  <a:srgbClr val="F3B01C"/>
                </a:solidFill>
              </a:rPr>
              <a:t>Wages are subnormal if they fail to provide a living for those who devote their time and energy to industrial occupations.</a:t>
            </a:r>
            <a:r>
              <a:rPr lang="en-US" sz="2800" dirty="0">
                <a:solidFill>
                  <a:srgbClr val="F3B01C"/>
                </a:solidFill>
              </a:rPr>
              <a:t> The monetary equivalent of a living wage varies according to local conditions, but </a:t>
            </a:r>
            <a:r>
              <a:rPr lang="en-US" sz="2800" b="1" i="1" dirty="0">
                <a:solidFill>
                  <a:srgbClr val="F3B01C"/>
                </a:solidFill>
              </a:rPr>
              <a:t>must include enough to secure the elements of a normal standard of living--</a:t>
            </a:r>
            <a:r>
              <a:rPr lang="en-US" sz="2800" dirty="0">
                <a:solidFill>
                  <a:srgbClr val="F3B01C"/>
                </a:solidFill>
              </a:rPr>
              <a:t>a standard high enough to make morality possible, to provide for education and recreation, to care for immature members of the family, to maintain the family during periods of sickness, and to permit a reasonable saving for old age.”</a:t>
            </a:r>
          </a:p>
          <a:p>
            <a:pPr algn="r"/>
            <a:r>
              <a:rPr lang="en-US" sz="2800" i="1" dirty="0">
                <a:solidFill>
                  <a:srgbClr val="F3B01C"/>
                </a:solidFill>
              </a:rPr>
              <a:t>-Theodore Roosevelt</a:t>
            </a:r>
          </a:p>
          <a:p>
            <a:pPr algn="r"/>
            <a:r>
              <a:rPr lang="en-US" sz="2000" dirty="0">
                <a:solidFill>
                  <a:srgbClr val="F3B01C"/>
                </a:solidFill>
              </a:rPr>
              <a:t>1912 Presidential Candidate Campaign Speech (Progressive Party)</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40882" y="5617884"/>
            <a:ext cx="1157560" cy="1015750"/>
          </a:xfrm>
          <a:prstGeom prst="rect">
            <a:avLst/>
          </a:prstGeom>
        </p:spPr>
      </p:pic>
      <p:pic>
        <p:nvPicPr>
          <p:cNvPr id="2" name="media-ammem-mbrs-trrs-1149">
            <a:hlinkClick r:id="" action="ppaction://media"/>
          </p:cNvPr>
          <p:cNvPicPr>
            <a:picLocks noChangeAspect="1"/>
          </p:cNvPicPr>
          <p:nvPr>
            <a:audioFile r:link="rId1"/>
            <p:extLst>
              <p:ext uri="{DAA4B4D4-6D71-4841-9C94-3DE7FCFB9230}">
                <p14:media xmlns:p14="http://schemas.microsoft.com/office/powerpoint/2010/main" r:embed="rId2">
                  <p14:trim st="138843" end="52239.102"/>
                </p14:media>
              </p:ext>
            </p:extLst>
          </p:nvPr>
        </p:nvPicPr>
        <p:blipFill>
          <a:blip r:embed="rId6">
            <a:extLst>
              <a:ext uri="{28A0092B-C50C-407E-A947-70E740481C1C}">
                <a14:useLocalDpi xmlns:a14="http://schemas.microsoft.com/office/drawing/2010/main" val="0"/>
              </a:ext>
            </a:extLst>
          </a:blip>
          <a:stretch>
            <a:fillRect/>
          </a:stretch>
        </p:blipFill>
        <p:spPr>
          <a:xfrm>
            <a:off x="1559294" y="3770970"/>
            <a:ext cx="2350008" cy="2941787"/>
          </a:xfrm>
          <a:prstGeom prst="rect">
            <a:avLst/>
          </a:prstGeom>
        </p:spPr>
      </p:pic>
    </p:spTree>
    <p:extLst>
      <p:ext uri="{BB962C8B-B14F-4D97-AF65-F5344CB8AC3E}">
        <p14:creationId xmlns:p14="http://schemas.microsoft.com/office/powerpoint/2010/main" val="822189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740FC-482C-8E4B-83A6-D8F96028E1E9}"/>
              </a:ext>
            </a:extLst>
          </p:cNvPr>
          <p:cNvSpPr>
            <a:spLocks noGrp="1"/>
          </p:cNvSpPr>
          <p:nvPr>
            <p:ph type="title"/>
          </p:nvPr>
        </p:nvSpPr>
        <p:spPr>
          <a:xfrm>
            <a:off x="1118937" y="365127"/>
            <a:ext cx="10052645" cy="748059"/>
          </a:xfrm>
        </p:spPr>
        <p:txBody>
          <a:bodyPr/>
          <a:lstStyle/>
          <a:p>
            <a:r>
              <a:rPr lang="en-US" dirty="0"/>
              <a:t>OC Center of Excellence</a:t>
            </a:r>
          </a:p>
        </p:txBody>
      </p:sp>
      <p:pic>
        <p:nvPicPr>
          <p:cNvPr id="5" name="Picture 4">
            <a:extLst>
              <a:ext uri="{FF2B5EF4-FFF2-40B4-BE49-F238E27FC236}">
                <a16:creationId xmlns:a16="http://schemas.microsoft.com/office/drawing/2014/main" id="{24457931-8FFD-4E28-ABD0-A53CB839AC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sp>
        <p:nvSpPr>
          <p:cNvPr id="6" name="Rectangle 5">
            <a:extLst>
              <a:ext uri="{FF2B5EF4-FFF2-40B4-BE49-F238E27FC236}">
                <a16:creationId xmlns:a16="http://schemas.microsoft.com/office/drawing/2014/main" id="{4B2805AE-71E8-4838-8A05-7DEF4B0F7663}"/>
              </a:ext>
            </a:extLst>
          </p:cNvPr>
          <p:cNvSpPr/>
          <p:nvPr/>
        </p:nvSpPr>
        <p:spPr>
          <a:xfrm>
            <a:off x="3273819" y="1372338"/>
            <a:ext cx="5742879" cy="4170372"/>
          </a:xfrm>
          <a:prstGeom prst="rect">
            <a:avLst/>
          </a:prstGeom>
        </p:spPr>
        <p:txBody>
          <a:bodyPr wrap="square">
            <a:spAutoFit/>
          </a:bodyPr>
          <a:lstStyle/>
          <a:p>
            <a:r>
              <a:rPr lang="en-US" sz="2800" b="1" dirty="0"/>
              <a:t>Jesse Crete, Ed.D.</a:t>
            </a:r>
          </a:p>
          <a:p>
            <a:pPr marL="0" lvl="1"/>
            <a:r>
              <a:rPr lang="en-US" sz="2400" dirty="0"/>
              <a:t>Orange County COE Director</a:t>
            </a:r>
          </a:p>
          <a:p>
            <a:pPr marL="0" lvl="1"/>
            <a:r>
              <a:rPr lang="en-US" sz="2400" dirty="0"/>
              <a:t>crete_jesse@rsccd.edu</a:t>
            </a:r>
          </a:p>
          <a:p>
            <a:pPr marL="204783" lvl="1" algn="r"/>
            <a:endParaRPr lang="en-US" sz="1600" dirty="0"/>
          </a:p>
          <a:p>
            <a:pPr algn="r"/>
            <a:r>
              <a:rPr lang="en-US" sz="2800" b="1" dirty="0"/>
              <a:t>Jacob Poore</a:t>
            </a:r>
          </a:p>
          <a:p>
            <a:pPr marL="204783" lvl="1" algn="r"/>
            <a:r>
              <a:rPr lang="en-US" sz="2400" dirty="0"/>
              <a:t>Orange County COE Research Analyst</a:t>
            </a:r>
          </a:p>
          <a:p>
            <a:pPr marL="204783" lvl="1" algn="r"/>
            <a:r>
              <a:rPr lang="en-US" sz="2400" dirty="0"/>
              <a:t>poore_jacob@rsccd.edu</a:t>
            </a:r>
          </a:p>
          <a:p>
            <a:pPr marL="204783" lvl="1" algn="r"/>
            <a:endParaRPr lang="en-US" sz="2000" dirty="0"/>
          </a:p>
          <a:p>
            <a:pPr marL="204783" lvl="1" algn="r"/>
            <a:endParaRPr lang="en-US" sz="100" dirty="0"/>
          </a:p>
          <a:p>
            <a:pPr marL="204783" lvl="1" algn="ctr"/>
            <a:r>
              <a:rPr lang="en-US" sz="2400" dirty="0">
                <a:solidFill>
                  <a:srgbClr val="0070C0"/>
                </a:solidFill>
                <a:hlinkClick r:id="rId4"/>
              </a:rPr>
              <a:t>coeccc.net</a:t>
            </a:r>
            <a:endParaRPr lang="en-US" sz="2400" dirty="0">
              <a:solidFill>
                <a:srgbClr val="0070C0"/>
              </a:solidFill>
            </a:endParaRPr>
          </a:p>
          <a:p>
            <a:pPr marL="204783" lvl="1" algn="ctr"/>
            <a:r>
              <a:rPr lang="en-US" sz="2400" dirty="0">
                <a:solidFill>
                  <a:srgbClr val="0070C0"/>
                </a:solidFill>
                <a:hlinkClick r:id="rId5"/>
              </a:rPr>
              <a:t>OC Sector Analysis Project 2021:</a:t>
            </a:r>
            <a:br>
              <a:rPr lang="en-US" sz="2400" dirty="0">
                <a:solidFill>
                  <a:srgbClr val="0070C0"/>
                </a:solidFill>
                <a:hlinkClick r:id="rId5"/>
              </a:rPr>
            </a:br>
            <a:r>
              <a:rPr lang="en-US" sz="2400" dirty="0">
                <a:solidFill>
                  <a:srgbClr val="0070C0"/>
                </a:solidFill>
                <a:hlinkClick r:id="rId5"/>
              </a:rPr>
              <a:t>Briefs &amp; Profiles</a:t>
            </a:r>
            <a:endParaRPr lang="en-US" sz="2400" dirty="0">
              <a:solidFill>
                <a:srgbClr val="0070C0"/>
              </a:solidFill>
            </a:endParaRPr>
          </a:p>
        </p:txBody>
      </p:sp>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93176" y="1372337"/>
            <a:ext cx="2018371" cy="2663925"/>
          </a:xfrm>
          <a:prstGeom prst="rect">
            <a:avLst/>
          </a:prstGeom>
          <a:ln w="44450">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10556" y="1858877"/>
            <a:ext cx="2020824" cy="2518030"/>
          </a:xfrm>
          <a:prstGeom prst="rect">
            <a:avLst/>
          </a:prstGeom>
          <a:ln w="44450">
            <a:solidFill>
              <a:schemeClr val="tx1"/>
            </a:solidFill>
          </a:ln>
        </p:spPr>
      </p:pic>
    </p:spTree>
    <p:extLst>
      <p:ext uri="{BB962C8B-B14F-4D97-AF65-F5344CB8AC3E}">
        <p14:creationId xmlns:p14="http://schemas.microsoft.com/office/powerpoint/2010/main" val="384026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589548" y="-481262"/>
            <a:ext cx="11008894" cy="5991726"/>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3950" y="342899"/>
            <a:ext cx="3615369" cy="4733926"/>
          </a:xfrm>
          <a:prstGeom prst="rect">
            <a:avLst/>
          </a:prstGeom>
        </p:spPr>
      </p:pic>
      <p:sp>
        <p:nvSpPr>
          <p:cNvPr id="5" name="TextBox 4"/>
          <p:cNvSpPr txBox="1"/>
          <p:nvPr/>
        </p:nvSpPr>
        <p:spPr>
          <a:xfrm>
            <a:off x="4846397" y="672514"/>
            <a:ext cx="4334256" cy="1200329"/>
          </a:xfrm>
          <a:prstGeom prst="rect">
            <a:avLst/>
          </a:prstGeom>
          <a:noFill/>
          <a:ln>
            <a:solidFill>
              <a:schemeClr val="bg1"/>
            </a:solidFill>
          </a:ln>
        </p:spPr>
        <p:txBody>
          <a:bodyPr wrap="square" rtlCol="0">
            <a:spAutoFit/>
          </a:bodyPr>
          <a:lstStyle/>
          <a:p>
            <a:r>
              <a:rPr lang="en-US" i="1" dirty="0">
                <a:solidFill>
                  <a:schemeClr val="bg1"/>
                </a:solidFill>
              </a:rPr>
              <a:t>“In 2020, the COVID-19 pandemic and resulting economic downturn magnified racial and gender inequities embedded in California’s economy.”</a:t>
            </a:r>
          </a:p>
        </p:txBody>
      </p:sp>
      <p:sp>
        <p:nvSpPr>
          <p:cNvPr id="7" name="TextBox 6"/>
          <p:cNvSpPr txBox="1"/>
          <p:nvPr/>
        </p:nvSpPr>
        <p:spPr>
          <a:xfrm>
            <a:off x="7113181" y="2048612"/>
            <a:ext cx="4332117" cy="1200329"/>
          </a:xfrm>
          <a:prstGeom prst="rect">
            <a:avLst/>
          </a:prstGeom>
          <a:noFill/>
          <a:ln>
            <a:solidFill>
              <a:schemeClr val="bg1"/>
            </a:solidFill>
          </a:ln>
        </p:spPr>
        <p:txBody>
          <a:bodyPr wrap="square" rtlCol="0">
            <a:spAutoFit/>
          </a:bodyPr>
          <a:lstStyle/>
          <a:p>
            <a:pPr algn="r"/>
            <a:r>
              <a:rPr lang="en-US" i="1" dirty="0">
                <a:solidFill>
                  <a:schemeClr val="bg1"/>
                </a:solidFill>
              </a:rPr>
              <a:t>“Since 2018, the cost of living in southern and central portions of the state witnessed steep increases: Orange County (26%), Santa Barbara (40%), and Santa Cruz (45%).”</a:t>
            </a:r>
          </a:p>
        </p:txBody>
      </p:sp>
      <p:sp>
        <p:nvSpPr>
          <p:cNvPr id="8" name="TextBox 7"/>
          <p:cNvSpPr txBox="1"/>
          <p:nvPr/>
        </p:nvSpPr>
        <p:spPr>
          <a:xfrm>
            <a:off x="4846395" y="3450639"/>
            <a:ext cx="4334256" cy="1477328"/>
          </a:xfrm>
          <a:prstGeom prst="rect">
            <a:avLst/>
          </a:prstGeom>
          <a:noFill/>
          <a:ln>
            <a:solidFill>
              <a:schemeClr val="bg1"/>
            </a:solidFill>
          </a:ln>
        </p:spPr>
        <p:txBody>
          <a:bodyPr wrap="square" rtlCol="0">
            <a:spAutoFit/>
          </a:bodyPr>
          <a:lstStyle/>
          <a:p>
            <a:r>
              <a:rPr lang="en-US" i="1" dirty="0">
                <a:solidFill>
                  <a:schemeClr val="bg1"/>
                </a:solidFill>
              </a:rPr>
              <a:t>“Three years before the pandemic, the Insight Center’s 2018 Family Needs Calculator (FNC) determined that over one in three Californian households were not paid enough to meet their basic needs.”</a:t>
            </a:r>
          </a:p>
        </p:txBody>
      </p:sp>
      <p:sp>
        <p:nvSpPr>
          <p:cNvPr id="9" name="TextBox 8"/>
          <p:cNvSpPr txBox="1"/>
          <p:nvPr/>
        </p:nvSpPr>
        <p:spPr>
          <a:xfrm>
            <a:off x="7198242" y="127063"/>
            <a:ext cx="4865605" cy="461665"/>
          </a:xfrm>
          <a:prstGeom prst="rect">
            <a:avLst/>
          </a:prstGeom>
          <a:solidFill>
            <a:srgbClr val="F3B242"/>
          </a:solidFill>
        </p:spPr>
        <p:txBody>
          <a:bodyPr wrap="square" rtlCol="0">
            <a:spAutoFit/>
          </a:bodyPr>
          <a:lstStyle/>
          <a:p>
            <a:pPr algn="r"/>
            <a:r>
              <a:rPr lang="en-US" sz="2400" b="1" dirty="0">
                <a:hlinkClick r:id="rId4"/>
              </a:rPr>
              <a:t>The Cost of Being Californian Report</a:t>
            </a:r>
            <a:endParaRPr lang="en-US" sz="2400" b="1" dirty="0"/>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1077" y="5704027"/>
            <a:ext cx="1157560" cy="1015750"/>
          </a:xfrm>
          <a:prstGeom prst="rect">
            <a:avLst/>
          </a:prstGeom>
        </p:spPr>
      </p:pic>
    </p:spTree>
    <p:extLst>
      <p:ext uri="{BB962C8B-B14F-4D97-AF65-F5344CB8AC3E}">
        <p14:creationId xmlns:p14="http://schemas.microsoft.com/office/powerpoint/2010/main" val="417851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589548" y="-481262"/>
            <a:ext cx="11008894" cy="5991726"/>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780" y="5704027"/>
            <a:ext cx="1084857" cy="951954"/>
          </a:xfrm>
          <a:prstGeom prst="rect">
            <a:avLst/>
          </a:prstGeom>
        </p:spPr>
      </p:pic>
      <p:sp>
        <p:nvSpPr>
          <p:cNvPr id="11" name="TextBox 10"/>
          <p:cNvSpPr txBox="1"/>
          <p:nvPr/>
        </p:nvSpPr>
        <p:spPr>
          <a:xfrm>
            <a:off x="7198242" y="127063"/>
            <a:ext cx="4865605" cy="461665"/>
          </a:xfrm>
          <a:prstGeom prst="rect">
            <a:avLst/>
          </a:prstGeom>
          <a:solidFill>
            <a:srgbClr val="F3B242"/>
          </a:solidFill>
        </p:spPr>
        <p:txBody>
          <a:bodyPr wrap="square" rtlCol="0">
            <a:spAutoFit/>
          </a:bodyPr>
          <a:lstStyle/>
          <a:p>
            <a:pPr algn="r"/>
            <a:r>
              <a:rPr lang="en-US" sz="2400" b="1" dirty="0">
                <a:hlinkClick r:id="rId4"/>
              </a:rPr>
              <a:t>The Cost of Being Californian Report</a:t>
            </a:r>
            <a:endParaRPr lang="en-US" sz="2400" b="1" dirty="0"/>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14621" y="786809"/>
            <a:ext cx="4016523" cy="5510032"/>
          </a:xfrm>
          <a:prstGeom prst="rect">
            <a:avLst/>
          </a:prstGeom>
        </p:spPr>
      </p:pic>
      <p:sp>
        <p:nvSpPr>
          <p:cNvPr id="8" name="TextBox 7"/>
          <p:cNvSpPr txBox="1"/>
          <p:nvPr/>
        </p:nvSpPr>
        <p:spPr>
          <a:xfrm>
            <a:off x="914269" y="1197053"/>
            <a:ext cx="6575631" cy="3600986"/>
          </a:xfrm>
          <a:prstGeom prst="rect">
            <a:avLst/>
          </a:prstGeom>
          <a:noFill/>
          <a:ln>
            <a:solidFill>
              <a:schemeClr val="bg1"/>
            </a:solidFill>
          </a:ln>
        </p:spPr>
        <p:txBody>
          <a:bodyPr wrap="square" rtlCol="0">
            <a:spAutoFit/>
          </a:bodyPr>
          <a:lstStyle/>
          <a:p>
            <a:r>
              <a:rPr lang="en-US" sz="2400" i="1" dirty="0">
                <a:solidFill>
                  <a:schemeClr val="bg1"/>
                </a:solidFill>
              </a:rPr>
              <a:t>“The cost of living varies widely within California, and the Bay Area remains one of the most expensive regions in both the state and the nation.”</a:t>
            </a:r>
          </a:p>
          <a:p>
            <a:endParaRPr lang="en-US" sz="3600" i="1" dirty="0">
              <a:solidFill>
                <a:schemeClr val="bg1"/>
              </a:solidFill>
            </a:endParaRPr>
          </a:p>
          <a:p>
            <a:r>
              <a:rPr lang="en-US" sz="2400" i="1" dirty="0">
                <a:solidFill>
                  <a:schemeClr val="bg1"/>
                </a:solidFill>
              </a:rPr>
              <a:t>“Since 2018, the cost of living has increased at various rates among counties in California. Some of the most expensive places to live in the state saw a rise in cost of basic household expenses…</a:t>
            </a:r>
            <a:br>
              <a:rPr lang="en-US" sz="2400" i="1" dirty="0">
                <a:solidFill>
                  <a:schemeClr val="bg1"/>
                </a:solidFill>
              </a:rPr>
            </a:br>
            <a:r>
              <a:rPr lang="en-US" sz="2400" i="1" dirty="0">
                <a:solidFill>
                  <a:schemeClr val="bg1"/>
                </a:solidFill>
              </a:rPr>
              <a:t>…Orange County 26%...” </a:t>
            </a:r>
          </a:p>
        </p:txBody>
      </p:sp>
    </p:spTree>
    <p:extLst>
      <p:ext uri="{BB962C8B-B14F-4D97-AF65-F5344CB8AC3E}">
        <p14:creationId xmlns:p14="http://schemas.microsoft.com/office/powerpoint/2010/main" val="545411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A998-E622-674A-B820-9534F41A972D}"/>
              </a:ext>
            </a:extLst>
          </p:cNvPr>
          <p:cNvSpPr>
            <a:spLocks noGrp="1"/>
          </p:cNvSpPr>
          <p:nvPr>
            <p:ph type="title"/>
          </p:nvPr>
        </p:nvSpPr>
        <p:spPr>
          <a:xfrm>
            <a:off x="655983" y="365125"/>
            <a:ext cx="10515600" cy="748059"/>
          </a:xfrm>
        </p:spPr>
        <p:txBody>
          <a:bodyPr/>
          <a:lstStyle/>
          <a:p>
            <a:r>
              <a:rPr lang="en-US" dirty="0"/>
              <a:t>Self-Sufficiency Standard</a:t>
            </a:r>
          </a:p>
        </p:txBody>
      </p:sp>
      <p:pic>
        <p:nvPicPr>
          <p:cNvPr id="6" name="Picture 5">
            <a:extLst>
              <a:ext uri="{FF2B5EF4-FFF2-40B4-BE49-F238E27FC236}">
                <a16:creationId xmlns:a16="http://schemas.microsoft.com/office/drawing/2014/main" id="{2B94302C-206C-4943-8230-D832107C2C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sp>
        <p:nvSpPr>
          <p:cNvPr id="3" name="TextBox 2"/>
          <p:cNvSpPr txBox="1"/>
          <p:nvPr/>
        </p:nvSpPr>
        <p:spPr>
          <a:xfrm>
            <a:off x="655983" y="1822567"/>
            <a:ext cx="9340073" cy="2816156"/>
          </a:xfrm>
          <a:prstGeom prst="rect">
            <a:avLst/>
          </a:prstGeom>
          <a:noFill/>
        </p:spPr>
        <p:txBody>
          <a:bodyPr wrap="square" rtlCol="0">
            <a:spAutoFit/>
          </a:bodyPr>
          <a:lstStyle/>
          <a:p>
            <a:r>
              <a:rPr lang="en-US" sz="2400" dirty="0"/>
              <a:t>The University of Washington’s School of Social Work Center for Women’s Welfare </a:t>
            </a:r>
            <a:r>
              <a:rPr lang="en-US" sz="2400" b="1" dirty="0">
                <a:hlinkClick r:id="rId4"/>
              </a:rPr>
              <a:t>Self-Sufficiency Standard</a:t>
            </a:r>
            <a:r>
              <a:rPr lang="en-US" sz="2400" dirty="0"/>
              <a:t> defines the income working families need to meet a minimum yet adequate level, taking into account family composition, ages of children, and geographic differences in costs</a:t>
            </a:r>
            <a:r>
              <a:rPr lang="en-US" sz="2400" baseline="30000" dirty="0"/>
              <a:t>*</a:t>
            </a:r>
            <a:r>
              <a:rPr lang="en-US" sz="2400" dirty="0"/>
              <a:t>. The Standard is an affordability and living wage economic security measure that provides an alternative to the official poverty measure.</a:t>
            </a:r>
          </a:p>
          <a:p>
            <a:pPr algn="r">
              <a:spcBef>
                <a:spcPts val="1800"/>
              </a:spcBef>
            </a:pPr>
            <a:r>
              <a:rPr lang="en-US" sz="1400" i="1" dirty="0"/>
              <a:t>*See the “</a:t>
            </a:r>
            <a:r>
              <a:rPr lang="en-US" sz="1400" i="1" dirty="0">
                <a:hlinkClick r:id="rId5"/>
              </a:rPr>
              <a:t>Technical Brief</a:t>
            </a:r>
            <a:r>
              <a:rPr lang="en-US" sz="1400" i="1" dirty="0"/>
              <a:t>” for specific data elements and sources</a:t>
            </a:r>
          </a:p>
        </p:txBody>
      </p:sp>
    </p:spTree>
    <p:extLst>
      <p:ext uri="{BB962C8B-B14F-4D97-AF65-F5344CB8AC3E}">
        <p14:creationId xmlns:p14="http://schemas.microsoft.com/office/powerpoint/2010/main" val="3059420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A998-E622-674A-B820-9534F41A972D}"/>
              </a:ext>
            </a:extLst>
          </p:cNvPr>
          <p:cNvSpPr>
            <a:spLocks noGrp="1"/>
          </p:cNvSpPr>
          <p:nvPr>
            <p:ph type="title"/>
          </p:nvPr>
        </p:nvSpPr>
        <p:spPr>
          <a:xfrm>
            <a:off x="655983" y="365125"/>
            <a:ext cx="10515600" cy="748059"/>
          </a:xfrm>
        </p:spPr>
        <p:txBody>
          <a:bodyPr/>
          <a:lstStyle/>
          <a:p>
            <a:r>
              <a:rPr lang="en-US" dirty="0"/>
              <a:t>Family Needs Calculator</a:t>
            </a:r>
          </a:p>
        </p:txBody>
      </p:sp>
      <p:pic>
        <p:nvPicPr>
          <p:cNvPr id="6" name="Picture 5">
            <a:extLst>
              <a:ext uri="{FF2B5EF4-FFF2-40B4-BE49-F238E27FC236}">
                <a16:creationId xmlns:a16="http://schemas.microsoft.com/office/drawing/2014/main" id="{2B94302C-206C-4943-8230-D832107C2C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sp>
        <p:nvSpPr>
          <p:cNvPr id="3" name="TextBox 2"/>
          <p:cNvSpPr txBox="1"/>
          <p:nvPr/>
        </p:nvSpPr>
        <p:spPr>
          <a:xfrm>
            <a:off x="655983" y="1874520"/>
            <a:ext cx="9418320" cy="2585323"/>
          </a:xfrm>
          <a:prstGeom prst="rect">
            <a:avLst/>
          </a:prstGeom>
          <a:noFill/>
        </p:spPr>
        <p:txBody>
          <a:bodyPr wrap="square" rtlCol="0">
            <a:spAutoFit/>
          </a:bodyPr>
          <a:lstStyle/>
          <a:p>
            <a:r>
              <a:rPr lang="en-US" sz="2400" dirty="0"/>
              <a:t>Launched in 1996 the </a:t>
            </a:r>
            <a:r>
              <a:rPr lang="en-US" sz="2400" dirty="0">
                <a:hlinkClick r:id="rId4"/>
              </a:rPr>
              <a:t>Insight Center’s Family Needs Calculator </a:t>
            </a:r>
            <a:r>
              <a:rPr lang="en-US" sz="2400" dirty="0"/>
              <a:t>measures the floor income necessary for an individual (under age 65 and without disability) or family to afford basic expenses in California. Covering all 58 counties, the data assesses the cost of housing, food, child care, health care, transportation, and taxes—without accounting for public or private assistance. </a:t>
            </a:r>
          </a:p>
          <a:p>
            <a:endParaRPr lang="en-US" dirty="0"/>
          </a:p>
        </p:txBody>
      </p:sp>
    </p:spTree>
    <p:extLst>
      <p:ext uri="{BB962C8B-B14F-4D97-AF65-F5344CB8AC3E}">
        <p14:creationId xmlns:p14="http://schemas.microsoft.com/office/powerpoint/2010/main" val="4253749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589548" y="-481262"/>
            <a:ext cx="11008894" cy="5991726"/>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71553" y="311729"/>
            <a:ext cx="7647855" cy="6191345"/>
          </a:xfrm>
          <a:prstGeom prst="rect">
            <a:avLst/>
          </a:prstGeom>
        </p:spPr>
      </p:pic>
      <p:sp>
        <p:nvSpPr>
          <p:cNvPr id="8" name="TextBox 7"/>
          <p:cNvSpPr txBox="1"/>
          <p:nvPr/>
        </p:nvSpPr>
        <p:spPr>
          <a:xfrm>
            <a:off x="8229601" y="127063"/>
            <a:ext cx="3834246" cy="461665"/>
          </a:xfrm>
          <a:prstGeom prst="rect">
            <a:avLst/>
          </a:prstGeom>
          <a:solidFill>
            <a:srgbClr val="F3B242"/>
          </a:solidFill>
        </p:spPr>
        <p:txBody>
          <a:bodyPr wrap="square" rtlCol="0">
            <a:spAutoFit/>
          </a:bodyPr>
          <a:lstStyle/>
          <a:p>
            <a:pPr algn="r"/>
            <a:r>
              <a:rPr lang="en-US" sz="2400" b="1" dirty="0">
                <a:hlinkClick r:id="rId4"/>
              </a:rPr>
              <a:t>Family Needs Calculator</a:t>
            </a:r>
            <a:endParaRPr lang="en-US" sz="2400" b="1" dirty="0"/>
          </a:p>
        </p:txBody>
      </p:sp>
      <p:sp>
        <p:nvSpPr>
          <p:cNvPr id="9" name="Rectangle 8"/>
          <p:cNvSpPr/>
          <p:nvPr/>
        </p:nvSpPr>
        <p:spPr>
          <a:xfrm>
            <a:off x="2337955" y="5060373"/>
            <a:ext cx="7387936" cy="301336"/>
          </a:xfrm>
          <a:prstGeom prst="rect">
            <a:avLst/>
          </a:prstGeom>
          <a:solidFill>
            <a:srgbClr val="F3B01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44881" y="5794665"/>
            <a:ext cx="7387936" cy="301336"/>
          </a:xfrm>
          <a:prstGeom prst="rect">
            <a:avLst/>
          </a:prstGeom>
          <a:solidFill>
            <a:srgbClr val="F3B01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1077" y="5704027"/>
            <a:ext cx="1157560" cy="1015750"/>
          </a:xfrm>
          <a:prstGeom prst="rect">
            <a:avLst/>
          </a:prstGeom>
        </p:spPr>
      </p:pic>
    </p:spTree>
    <p:extLst>
      <p:ext uri="{BB962C8B-B14F-4D97-AF65-F5344CB8AC3E}">
        <p14:creationId xmlns:p14="http://schemas.microsoft.com/office/powerpoint/2010/main" val="2561561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9A998-E622-674A-B820-9534F41A972D}"/>
              </a:ext>
            </a:extLst>
          </p:cNvPr>
          <p:cNvSpPr>
            <a:spLocks noGrp="1"/>
          </p:cNvSpPr>
          <p:nvPr>
            <p:ph type="title"/>
          </p:nvPr>
        </p:nvSpPr>
        <p:spPr>
          <a:xfrm>
            <a:off x="404037" y="365125"/>
            <a:ext cx="10767546" cy="748059"/>
          </a:xfrm>
        </p:spPr>
        <p:txBody>
          <a:bodyPr>
            <a:normAutofit/>
          </a:bodyPr>
          <a:lstStyle/>
          <a:p>
            <a:r>
              <a:rPr lang="en-US" sz="4000" dirty="0"/>
              <a:t>OC Living Wage: 2018 vs. 2021</a:t>
            </a:r>
          </a:p>
        </p:txBody>
      </p:sp>
      <p:pic>
        <p:nvPicPr>
          <p:cNvPr id="6" name="Picture 5">
            <a:extLst>
              <a:ext uri="{FF2B5EF4-FFF2-40B4-BE49-F238E27FC236}">
                <a16:creationId xmlns:a16="http://schemas.microsoft.com/office/drawing/2014/main" id="{2B94302C-206C-4943-8230-D832107C2C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2286" y="5860335"/>
            <a:ext cx="3321269" cy="63254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03498" y="1142443"/>
            <a:ext cx="7687338" cy="4248267"/>
          </a:xfrm>
          <a:prstGeom prst="rect">
            <a:avLst/>
          </a:prstGeom>
        </p:spPr>
      </p:pic>
    </p:spTree>
    <p:extLst>
      <p:ext uri="{BB962C8B-B14F-4D97-AF65-F5344CB8AC3E}">
        <p14:creationId xmlns:p14="http://schemas.microsoft.com/office/powerpoint/2010/main" val="2293671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E">
    <a:dk1>
      <a:srgbClr val="1C1C1C"/>
    </a:dk1>
    <a:lt1>
      <a:sysClr val="window" lastClr="FFFFFF"/>
    </a:lt1>
    <a:dk2>
      <a:srgbClr val="193833"/>
    </a:dk2>
    <a:lt2>
      <a:srgbClr val="E1EE7E"/>
    </a:lt2>
    <a:accent1>
      <a:srgbClr val="193833"/>
    </a:accent1>
    <a:accent2>
      <a:srgbClr val="A5B818"/>
    </a:accent2>
    <a:accent3>
      <a:srgbClr val="717E10"/>
    </a:accent3>
    <a:accent4>
      <a:srgbClr val="5F5F5F"/>
    </a:accent4>
    <a:accent5>
      <a:srgbClr val="A9A9A9"/>
    </a:accent5>
    <a:accent6>
      <a:srgbClr val="E1EE7E"/>
    </a:accent6>
    <a:hlink>
      <a:srgbClr val="A5B818"/>
    </a:hlink>
    <a:folHlink>
      <a:srgbClr val="A8B81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OE">
    <a:dk1>
      <a:srgbClr val="1C1C1C"/>
    </a:dk1>
    <a:lt1>
      <a:sysClr val="window" lastClr="FFFFFF"/>
    </a:lt1>
    <a:dk2>
      <a:srgbClr val="193833"/>
    </a:dk2>
    <a:lt2>
      <a:srgbClr val="E1EE7E"/>
    </a:lt2>
    <a:accent1>
      <a:srgbClr val="193833"/>
    </a:accent1>
    <a:accent2>
      <a:srgbClr val="A5B818"/>
    </a:accent2>
    <a:accent3>
      <a:srgbClr val="717E10"/>
    </a:accent3>
    <a:accent4>
      <a:srgbClr val="5F5F5F"/>
    </a:accent4>
    <a:accent5>
      <a:srgbClr val="A9A9A9"/>
    </a:accent5>
    <a:accent6>
      <a:srgbClr val="E1EE7E"/>
    </a:accent6>
    <a:hlink>
      <a:srgbClr val="A5B818"/>
    </a:hlink>
    <a:folHlink>
      <a:srgbClr val="A8B81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F21012E5614148AFDE17FABB36D759" ma:contentTypeVersion="2" ma:contentTypeDescription="Create a new document." ma:contentTypeScope="" ma:versionID="e75accb60c2fe61dbc922773807d4e9a">
  <xsd:schema xmlns:xsd="http://www.w3.org/2001/XMLSchema" xmlns:xs="http://www.w3.org/2001/XMLSchema" xmlns:p="http://schemas.microsoft.com/office/2006/metadata/properties" xmlns:ns1="http://schemas.microsoft.com/sharepoint/v3" xmlns:ns2="431189f8-a51b-453f-9f0c-3a0b3b65b12f" xmlns:ns3="5d7ac2df-f7b2-4514-8204-9fcbd282d680" targetNamespace="http://schemas.microsoft.com/office/2006/metadata/properties" ma:root="true" ma:fieldsID="1621cea69917a0bf6ceb361960b46d1d" ns1:_="" ns2:_="" ns3:_="">
    <xsd:import namespace="http://schemas.microsoft.com/sharepoint/v3"/>
    <xsd:import namespace="431189f8-a51b-453f-9f0c-3a0b3b65b12f"/>
    <xsd:import namespace="5d7ac2df-f7b2-4514-8204-9fcbd282d680"/>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1189f8-a51b-453f-9f0c-3a0b3b65b12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d7ac2df-f7b2-4514-8204-9fcbd282d680"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31189f8-a51b-453f-9f0c-3a0b3b65b12f">HNYXMCCMVK3K-199-17</_dlc_DocId>
    <_dlc_DocIdUrl xmlns="431189f8-a51b-453f-9f0c-3a0b3b65b12f">
      <Url>https://www.sac.edu/AcademicProgs/CEWD/_layouts/15/DocIdRedir.aspx?ID=HNYXMCCMVK3K-199-17</Url>
      <Description>HNYXMCCMVK3K-199-17</Description>
    </_dlc_DocIdUrl>
  </documentManagement>
</p:properties>
</file>

<file path=customXml/itemProps1.xml><?xml version="1.0" encoding="utf-8"?>
<ds:datastoreItem xmlns:ds="http://schemas.openxmlformats.org/officeDocument/2006/customXml" ds:itemID="{10B307DE-2451-4374-9E38-CD980C35BE0E}"/>
</file>

<file path=customXml/itemProps2.xml><?xml version="1.0" encoding="utf-8"?>
<ds:datastoreItem xmlns:ds="http://schemas.openxmlformats.org/officeDocument/2006/customXml" ds:itemID="{19E89B42-D608-4655-8188-EA66C4D6B6ED}"/>
</file>

<file path=customXml/itemProps3.xml><?xml version="1.0" encoding="utf-8"?>
<ds:datastoreItem xmlns:ds="http://schemas.openxmlformats.org/officeDocument/2006/customXml" ds:itemID="{CB607397-B74A-4429-9743-04670716ACD4}"/>
</file>

<file path=customXml/itemProps4.xml><?xml version="1.0" encoding="utf-8"?>
<ds:datastoreItem xmlns:ds="http://schemas.openxmlformats.org/officeDocument/2006/customXml" ds:itemID="{9248EDB2-D317-4BF6-8FD0-DCEED18F86D9}"/>
</file>

<file path=docProps/app.xml><?xml version="1.0" encoding="utf-8"?>
<Properties xmlns="http://schemas.openxmlformats.org/officeDocument/2006/extended-properties" xmlns:vt="http://schemas.openxmlformats.org/officeDocument/2006/docPropsVTypes">
  <Template>Office Theme</Template>
  <TotalTime>8502</TotalTime>
  <Words>2692</Words>
  <Application>Microsoft Office PowerPoint</Application>
  <PresentationFormat>Widescreen</PresentationFormat>
  <Paragraphs>325</Paragraphs>
  <Slides>30</Slides>
  <Notes>30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Amble</vt:lpstr>
      <vt:lpstr>Arial</vt:lpstr>
      <vt:lpstr>Calibri</vt:lpstr>
      <vt:lpstr>Calibri Light</vt:lpstr>
      <vt:lpstr>Courier New</vt:lpstr>
      <vt:lpstr>Industry Book</vt:lpstr>
      <vt:lpstr>Trebuchet MS</vt:lpstr>
      <vt:lpstr>Tw Cen MT</vt:lpstr>
      <vt:lpstr>Office Theme</vt:lpstr>
      <vt:lpstr>Overview of OC’s Top Middle-Skill &amp; Most Potential Opportunity Middle-Skill Jobs Presented by: OC Center of Excellence  </vt:lpstr>
      <vt:lpstr>The COE &amp; OC COE</vt:lpstr>
      <vt:lpstr>PowerPoint Presentation</vt:lpstr>
      <vt:lpstr>PowerPoint Presentation</vt:lpstr>
      <vt:lpstr>PowerPoint Presentation</vt:lpstr>
      <vt:lpstr>Self-Sufficiency Standard</vt:lpstr>
      <vt:lpstr>Family Needs Calculator</vt:lpstr>
      <vt:lpstr>PowerPoint Presentation</vt:lpstr>
      <vt:lpstr>OC Living Wage: 2018 vs. 2021</vt:lpstr>
      <vt:lpstr>PowerPoint Presentation</vt:lpstr>
      <vt:lpstr>OC Sector Analysis Project</vt:lpstr>
      <vt:lpstr>OCSAP 2021 Data Points</vt:lpstr>
      <vt:lpstr>PowerPoint Presentation</vt:lpstr>
      <vt:lpstr>OCSAP 2021 Data Refresh</vt:lpstr>
      <vt:lpstr>OCSAP 2019 vs. 2021 Changes</vt:lpstr>
      <vt:lpstr>OCSAP 2019 v. 2021</vt:lpstr>
      <vt:lpstr>PowerPoint Presentation</vt:lpstr>
      <vt:lpstr>Executive Summary:  Top Middle-Skill Jobs – All Sectors</vt:lpstr>
      <vt:lpstr>Executive Summary:  Most Potential Opportunity Middle-Skill Jobs – All Sectors</vt:lpstr>
      <vt:lpstr>PowerPoint Presentation</vt:lpstr>
      <vt:lpstr>Business and Entrepreneurship</vt:lpstr>
      <vt:lpstr>Life Sciences and Biotechnology</vt:lpstr>
      <vt:lpstr>Advanced Manufacturing</vt:lpstr>
      <vt:lpstr>Advanced Transportation and Logistics</vt:lpstr>
      <vt:lpstr>Energy, Construction, and Utilities</vt:lpstr>
      <vt:lpstr>Health</vt:lpstr>
      <vt:lpstr>ICT and Digital Media</vt:lpstr>
      <vt:lpstr>Retail, Hospitality, and Tourism</vt:lpstr>
      <vt:lpstr>PowerPoint Presentation</vt:lpstr>
      <vt:lpstr>OC Center of Excellence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Crete, Jesse</cp:lastModifiedBy>
  <cp:revision>165</cp:revision>
  <dcterms:created xsi:type="dcterms:W3CDTF">2018-10-05T17:53:40Z</dcterms:created>
  <dcterms:modified xsi:type="dcterms:W3CDTF">2022-05-31T18:46:30Z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0x010100B1F21012E5614148AFDE17FABB36D759</vt:lpwstr>
  </property>
  <property fmtid="{D5CDD505-2E9C-101B-9397-08002B2CF9AE}" pid="3" name="_dlc_DocIdItemGuid">
    <vt:lpwstr>71a6f0fe-56e2-4994-93a3-cd326b5cc575</vt:lpwstr>
  </property>
</Properties>
</file>